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92" r:id="rId5"/>
    <p:sldId id="317" r:id="rId6"/>
    <p:sldId id="318" r:id="rId7"/>
    <p:sldId id="316" r:id="rId8"/>
    <p:sldId id="300" r:id="rId9"/>
    <p:sldId id="313" r:id="rId10"/>
    <p:sldId id="310" r:id="rId11"/>
    <p:sldId id="315" r:id="rId12"/>
    <p:sldId id="314" r:id="rId13"/>
    <p:sldId id="311" r:id="rId14"/>
    <p:sldId id="319" r:id="rId15"/>
    <p:sldId id="320" r:id="rId16"/>
    <p:sldId id="321" r:id="rId17"/>
    <p:sldId id="322" r:id="rId18"/>
    <p:sldId id="296" r:id="rId19"/>
    <p:sldId id="304" r:id="rId20"/>
    <p:sldId id="324" r:id="rId21"/>
    <p:sldId id="323" r:id="rId22"/>
    <p:sldId id="325" r:id="rId23"/>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513"/>
    <a:srgbClr val="ECA402"/>
    <a:srgbClr val="222222"/>
    <a:srgbClr val="FCB40D"/>
    <a:srgbClr val="FFFF19"/>
    <a:srgbClr val="D49302"/>
    <a:srgbClr val="FDB40F"/>
    <a:srgbClr val="373737"/>
    <a:srgbClr val="004C7A"/>
    <a:srgbClr val="C53D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16FDA4-ABF9-473A-814A-B94174120782}" v="12" dt="2023-05-15T06:45:53.217"/>
    <p1510:client id="{E63B734E-D22C-4DA1-AEDF-DEF35225DEC2}" v="2" dt="2023-05-14T17:16:31.220"/>
  </p1510:revLst>
</p1510:revInfo>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Közepesen sötét stílus 2 – 4.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Közepesen sötét stílus 2 – 2.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Közepesen sötét stílus 3 – 2. jelölőszín">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Közepesen sötét stílus 3 – 4. jelölőszín">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EC20E35-A176-4012-BC5E-935CFFF8708E}" styleName="Közepesen sötét stílus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Világos stílus 3 – 3. jelölőszín">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73A0DAA-6AF3-43AB-8588-CEC1D06C72B9}" styleName="Közepesen sötét stíl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Stílus és rács nélkül">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E171933-4619-4E11-9A3F-F7608DF75F80}" styleName="Közepesen sötét stílus 1 – 4. jelölőszín">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75DCB02-9BB8-47FD-8907-85C794F793BA}" styleName="Téma alapján készült stílus 1 – 4. jelölőszín">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Világos stílus 2 – 4. jelölőszín">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gy Abonyi Rita" userId="f749120e-b044-4e02-8d86-fc8e692969c5" providerId="ADAL" clId="{E63B734E-D22C-4DA1-AEDF-DEF35225DEC2}"/>
    <pc:docChg chg="modSld">
      <pc:chgData name="Nagy Abonyi Rita" userId="f749120e-b044-4e02-8d86-fc8e692969c5" providerId="ADAL" clId="{E63B734E-D22C-4DA1-AEDF-DEF35225DEC2}" dt="2023-05-14T17:17:10.284" v="12" actId="13926"/>
      <pc:docMkLst>
        <pc:docMk/>
      </pc:docMkLst>
      <pc:sldChg chg="modSp mod">
        <pc:chgData name="Nagy Abonyi Rita" userId="f749120e-b044-4e02-8d86-fc8e692969c5" providerId="ADAL" clId="{E63B734E-D22C-4DA1-AEDF-DEF35225DEC2}" dt="2023-05-14T17:15:41.330" v="9" actId="20577"/>
        <pc:sldMkLst>
          <pc:docMk/>
          <pc:sldMk cId="86140421" sldId="294"/>
        </pc:sldMkLst>
        <pc:graphicFrameChg chg="modGraphic">
          <ac:chgData name="Nagy Abonyi Rita" userId="f749120e-b044-4e02-8d86-fc8e692969c5" providerId="ADAL" clId="{E63B734E-D22C-4DA1-AEDF-DEF35225DEC2}" dt="2023-05-14T17:15:41.330" v="9" actId="20577"/>
          <ac:graphicFrameMkLst>
            <pc:docMk/>
            <pc:sldMk cId="86140421" sldId="294"/>
            <ac:graphicFrameMk id="4" creationId="{2C012481-810A-529F-44AE-529F3EF23307}"/>
          </ac:graphicFrameMkLst>
        </pc:graphicFrameChg>
      </pc:sldChg>
      <pc:sldChg chg="modSp">
        <pc:chgData name="Nagy Abonyi Rita" userId="f749120e-b044-4e02-8d86-fc8e692969c5" providerId="ADAL" clId="{E63B734E-D22C-4DA1-AEDF-DEF35225DEC2}" dt="2023-05-14T17:16:31.220" v="11" actId="13926"/>
        <pc:sldMkLst>
          <pc:docMk/>
          <pc:sldMk cId="1745622733" sldId="296"/>
        </pc:sldMkLst>
        <pc:graphicFrameChg chg="mod">
          <ac:chgData name="Nagy Abonyi Rita" userId="f749120e-b044-4e02-8d86-fc8e692969c5" providerId="ADAL" clId="{E63B734E-D22C-4DA1-AEDF-DEF35225DEC2}" dt="2023-05-14T17:16:31.220" v="11" actId="13926"/>
          <ac:graphicFrameMkLst>
            <pc:docMk/>
            <pc:sldMk cId="1745622733" sldId="296"/>
            <ac:graphicFrameMk id="5" creationId="{CF6B5C73-6326-0ADE-0C80-DFCE8D5345B8}"/>
          </ac:graphicFrameMkLst>
        </pc:graphicFrameChg>
      </pc:sldChg>
      <pc:sldChg chg="modSp mod">
        <pc:chgData name="Nagy Abonyi Rita" userId="f749120e-b044-4e02-8d86-fc8e692969c5" providerId="ADAL" clId="{E63B734E-D22C-4DA1-AEDF-DEF35225DEC2}" dt="2023-05-14T17:17:10.284" v="12" actId="13926"/>
        <pc:sldMkLst>
          <pc:docMk/>
          <pc:sldMk cId="1711648564" sldId="299"/>
        </pc:sldMkLst>
        <pc:spChg chg="mod">
          <ac:chgData name="Nagy Abonyi Rita" userId="f749120e-b044-4e02-8d86-fc8e692969c5" providerId="ADAL" clId="{E63B734E-D22C-4DA1-AEDF-DEF35225DEC2}" dt="2023-05-14T17:17:10.284" v="12" actId="13926"/>
          <ac:spMkLst>
            <pc:docMk/>
            <pc:sldMk cId="1711648564" sldId="299"/>
            <ac:spMk id="2" creationId="{CA5E3C34-3A84-9926-B21E-A70B3C91F392}"/>
          </ac:spMkLst>
        </pc:spChg>
      </pc:sldChg>
    </pc:docChg>
  </pc:docChgLst>
  <pc:docChgLst>
    <pc:chgData name="Somoskői Katalin" userId="fa3e3538-580c-4e5e-9fd8-e11bf188b482" providerId="ADAL" clId="{CD16FDA4-ABF9-473A-814A-B94174120782}"/>
    <pc:docChg chg="undo custSel delSld modSld">
      <pc:chgData name="Somoskői Katalin" userId="fa3e3538-580c-4e5e-9fd8-e11bf188b482" providerId="ADAL" clId="{CD16FDA4-ABF9-473A-814A-B94174120782}" dt="2023-05-15T06:46:04.768" v="57" actId="2696"/>
      <pc:docMkLst>
        <pc:docMk/>
      </pc:docMkLst>
      <pc:sldChg chg="modSp mod">
        <pc:chgData name="Somoskői Katalin" userId="fa3e3538-580c-4e5e-9fd8-e11bf188b482" providerId="ADAL" clId="{CD16FDA4-ABF9-473A-814A-B94174120782}" dt="2023-05-12T11:46:04.028" v="17" actId="20577"/>
        <pc:sldMkLst>
          <pc:docMk/>
          <pc:sldMk cId="3192153841" sldId="292"/>
        </pc:sldMkLst>
        <pc:spChg chg="mod">
          <ac:chgData name="Somoskői Katalin" userId="fa3e3538-580c-4e5e-9fd8-e11bf188b482" providerId="ADAL" clId="{CD16FDA4-ABF9-473A-814A-B94174120782}" dt="2023-05-12T11:46:04.028" v="17" actId="20577"/>
          <ac:spMkLst>
            <pc:docMk/>
            <pc:sldMk cId="3192153841" sldId="292"/>
            <ac:spMk id="2" creationId="{06A0F5DA-A871-6D17-E018-2722BC53C1CD}"/>
          </ac:spMkLst>
        </pc:spChg>
      </pc:sldChg>
      <pc:sldChg chg="modSp mod">
        <pc:chgData name="Somoskői Katalin" userId="fa3e3538-580c-4e5e-9fd8-e11bf188b482" providerId="ADAL" clId="{CD16FDA4-ABF9-473A-814A-B94174120782}" dt="2023-05-12T11:47:48.277" v="28" actId="20577"/>
        <pc:sldMkLst>
          <pc:docMk/>
          <pc:sldMk cId="86140421" sldId="294"/>
        </pc:sldMkLst>
        <pc:spChg chg="mod">
          <ac:chgData name="Somoskői Katalin" userId="fa3e3538-580c-4e5e-9fd8-e11bf188b482" providerId="ADAL" clId="{CD16FDA4-ABF9-473A-814A-B94174120782}" dt="2023-05-12T11:47:48.277" v="28" actId="20577"/>
          <ac:spMkLst>
            <pc:docMk/>
            <pc:sldMk cId="86140421" sldId="294"/>
            <ac:spMk id="2" creationId="{8B8FCEAC-31CC-4171-B8D8-00D3DECEF6B1}"/>
          </ac:spMkLst>
        </pc:spChg>
        <pc:graphicFrameChg chg="modGraphic">
          <ac:chgData name="Somoskői Katalin" userId="fa3e3538-580c-4e5e-9fd8-e11bf188b482" providerId="ADAL" clId="{CD16FDA4-ABF9-473A-814A-B94174120782}" dt="2023-05-12T11:47:42.481" v="24" actId="20577"/>
          <ac:graphicFrameMkLst>
            <pc:docMk/>
            <pc:sldMk cId="86140421" sldId="294"/>
            <ac:graphicFrameMk id="4" creationId="{2C012481-810A-529F-44AE-529F3EF23307}"/>
          </ac:graphicFrameMkLst>
        </pc:graphicFrameChg>
      </pc:sldChg>
      <pc:sldChg chg="modSp mod">
        <pc:chgData name="Somoskői Katalin" userId="fa3e3538-580c-4e5e-9fd8-e11bf188b482" providerId="ADAL" clId="{CD16FDA4-ABF9-473A-814A-B94174120782}" dt="2023-05-15T06:45:53.217" v="56" actId="20577"/>
        <pc:sldMkLst>
          <pc:docMk/>
          <pc:sldMk cId="1745622733" sldId="296"/>
        </pc:sldMkLst>
        <pc:graphicFrameChg chg="mod">
          <ac:chgData name="Somoskői Katalin" userId="fa3e3538-580c-4e5e-9fd8-e11bf188b482" providerId="ADAL" clId="{CD16FDA4-ABF9-473A-814A-B94174120782}" dt="2023-05-15T06:45:53.217" v="56" actId="20577"/>
          <ac:graphicFrameMkLst>
            <pc:docMk/>
            <pc:sldMk cId="1745622733" sldId="296"/>
            <ac:graphicFrameMk id="5" creationId="{CF6B5C73-6326-0ADE-0C80-DFCE8D5345B8}"/>
          </ac:graphicFrameMkLst>
        </pc:graphicFrameChg>
      </pc:sldChg>
      <pc:sldChg chg="del">
        <pc:chgData name="Somoskői Katalin" userId="fa3e3538-580c-4e5e-9fd8-e11bf188b482" providerId="ADAL" clId="{CD16FDA4-ABF9-473A-814A-B94174120782}" dt="2023-05-15T06:46:04.768" v="57" actId="2696"/>
        <pc:sldMkLst>
          <pc:docMk/>
          <pc:sldMk cId="1711648564" sldId="29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6BA00A-03B3-4C32-B619-9020BE830B0D}" type="doc">
      <dgm:prSet loTypeId="urn:microsoft.com/office/officeart/2005/8/layout/default" loCatId="list" qsTypeId="urn:microsoft.com/office/officeart/2005/8/quickstyle/simple1" qsCatId="simple" csTypeId="urn:microsoft.com/office/officeart/2005/8/colors/accent4_4" csCatId="accent4" phldr="1"/>
      <dgm:spPr/>
      <dgm:t>
        <a:bodyPr/>
        <a:lstStyle/>
        <a:p>
          <a:endParaRPr lang="en-US"/>
        </a:p>
      </dgm:t>
    </dgm:pt>
    <dgm:pt modelId="{091E0CAD-5523-4672-A882-D9B48C9EDE07}">
      <dgm:prSet custT="1"/>
      <dgm:spPr>
        <a:solidFill>
          <a:schemeClr val="accent4">
            <a:lumMod val="60000"/>
            <a:lumOff val="40000"/>
          </a:schemeClr>
        </a:solidFill>
      </dgm:spPr>
      <dgm:t>
        <a:bodyPr/>
        <a:lstStyle/>
        <a:p>
          <a:pPr algn="ctr"/>
          <a:r>
            <a:rPr lang="hu-HU" sz="1400" b="1" u="sng" dirty="0" smtClean="0">
              <a:solidFill>
                <a:schemeClr val="tx1">
                  <a:lumMod val="65000"/>
                  <a:lumOff val="35000"/>
                </a:schemeClr>
              </a:solidFill>
            </a:rPr>
            <a:t>RÉSZTVEVŐ</a:t>
          </a:r>
        </a:p>
        <a:p>
          <a:pPr algn="ctr"/>
          <a:endParaRPr lang="hu-HU" sz="1400" b="1" u="sng" dirty="0">
            <a:solidFill>
              <a:schemeClr val="tx1">
                <a:lumMod val="65000"/>
                <a:lumOff val="35000"/>
              </a:schemeClr>
            </a:solidFill>
          </a:endParaRPr>
        </a:p>
        <a:p>
          <a:pPr algn="just"/>
          <a:r>
            <a:rPr lang="hu-HU" sz="1400" dirty="0">
              <a:solidFill>
                <a:schemeClr val="tx1">
                  <a:lumMod val="65000"/>
                  <a:lumOff val="35000"/>
                </a:schemeClr>
              </a:solidFill>
            </a:rPr>
            <a:t>Az előkészítés során </a:t>
          </a:r>
          <a:r>
            <a:rPr lang="hu-HU" sz="1400" b="1" dirty="0" smtClean="0">
              <a:solidFill>
                <a:schemeClr val="tx1">
                  <a:lumMod val="65000"/>
                  <a:lumOff val="35000"/>
                </a:schemeClr>
              </a:solidFill>
            </a:rPr>
            <a:t>a személyes dokumentumait ellenőrzi (érvényességi idő!) és szükség esetén időben megújítja. Az egyéni beszámolót </a:t>
          </a:r>
          <a:r>
            <a:rPr lang="hu-HU" sz="1400" b="0" dirty="0" smtClean="0">
              <a:solidFill>
                <a:schemeClr val="tx1">
                  <a:lumMod val="65000"/>
                  <a:lumOff val="35000"/>
                </a:schemeClr>
              </a:solidFill>
            </a:rPr>
            <a:t>igyekszik  </a:t>
          </a:r>
          <a:r>
            <a:rPr lang="hu-HU" sz="1400" b="1" dirty="0" smtClean="0">
              <a:solidFill>
                <a:schemeClr val="tx1">
                  <a:lumMod val="65000"/>
                  <a:lumOff val="35000"/>
                </a:schemeClr>
              </a:solidFill>
            </a:rPr>
            <a:t>pontos adatokkal </a:t>
          </a:r>
          <a:r>
            <a:rPr lang="hu-HU" sz="1400" b="0" dirty="0" smtClean="0">
              <a:solidFill>
                <a:schemeClr val="tx1">
                  <a:lumMod val="65000"/>
                  <a:lumOff val="35000"/>
                </a:schemeClr>
              </a:solidFill>
            </a:rPr>
            <a:t>(Iskola neve, mobilitás típusa stb.) </a:t>
          </a:r>
          <a:r>
            <a:rPr lang="hu-HU" sz="1400" b="1" dirty="0" smtClean="0">
              <a:solidFill>
                <a:schemeClr val="tx1">
                  <a:lumMod val="65000"/>
                  <a:lumOff val="35000"/>
                </a:schemeClr>
              </a:solidFill>
            </a:rPr>
            <a:t>és lehetőleg részletes tartalommal elkészíteni. </a:t>
          </a:r>
          <a:r>
            <a:rPr lang="hu-HU" sz="1400" b="0" dirty="0" smtClean="0">
              <a:solidFill>
                <a:schemeClr val="tx1">
                  <a:lumMod val="65000"/>
                  <a:lumOff val="35000"/>
                </a:schemeClr>
              </a:solidFill>
            </a:rPr>
            <a:t>A </a:t>
          </a:r>
          <a:r>
            <a:rPr lang="hu-HU" sz="1400" dirty="0">
              <a:solidFill>
                <a:schemeClr val="tx1">
                  <a:lumMod val="65000"/>
                  <a:lumOff val="35000"/>
                </a:schemeClr>
              </a:solidFill>
            </a:rPr>
            <a:t>hazautazás után átadja </a:t>
          </a:r>
          <a:r>
            <a:rPr lang="hu-HU" sz="1400" dirty="0" smtClean="0">
              <a:solidFill>
                <a:schemeClr val="tx1">
                  <a:lumMod val="65000"/>
                  <a:lumOff val="35000"/>
                </a:schemeClr>
              </a:solidFill>
            </a:rPr>
            <a:t>elektronikusan kísérőjének </a:t>
          </a:r>
          <a:r>
            <a:rPr lang="hu-HU" sz="1400" dirty="0">
              <a:solidFill>
                <a:schemeClr val="tx1">
                  <a:lumMod val="65000"/>
                  <a:lumOff val="35000"/>
                </a:schemeClr>
              </a:solidFill>
            </a:rPr>
            <a:t>/ centrum kapcsolattartónak. A kapott kérdőíveket kitölti, az </a:t>
          </a:r>
          <a:r>
            <a:rPr lang="hu-HU" sz="1400" b="1" dirty="0">
              <a:solidFill>
                <a:schemeClr val="tx1">
                  <a:lumMod val="65000"/>
                  <a:lumOff val="35000"/>
                </a:schemeClr>
              </a:solidFill>
            </a:rPr>
            <a:t>EU </a:t>
          </a:r>
          <a:r>
            <a:rPr lang="hu-HU" sz="1400" b="1" dirty="0" err="1">
              <a:solidFill>
                <a:schemeClr val="tx1">
                  <a:lumMod val="65000"/>
                  <a:lumOff val="35000"/>
                </a:schemeClr>
              </a:solidFill>
            </a:rPr>
            <a:t>Survey</a:t>
          </a:r>
          <a:r>
            <a:rPr lang="hu-HU" sz="1400" b="1" dirty="0">
              <a:solidFill>
                <a:schemeClr val="tx1">
                  <a:lumMod val="65000"/>
                  <a:lumOff val="35000"/>
                </a:schemeClr>
              </a:solidFill>
            </a:rPr>
            <a:t> kérdőív kitöltése </a:t>
          </a:r>
          <a:r>
            <a:rPr lang="hu-HU" sz="1400" b="1" dirty="0" smtClean="0">
              <a:solidFill>
                <a:schemeClr val="tx1">
                  <a:lumMod val="65000"/>
                  <a:lumOff val="35000"/>
                </a:schemeClr>
              </a:solidFill>
            </a:rPr>
            <a:t>kötelező! A mobilitás során kapott dokumentumokat felelősen kezeli </a:t>
          </a:r>
          <a:r>
            <a:rPr lang="hu-HU" sz="1400" b="0" dirty="0" smtClean="0">
              <a:solidFill>
                <a:schemeClr val="tx1">
                  <a:lumMod val="65000"/>
                  <a:lumOff val="35000"/>
                </a:schemeClr>
              </a:solidFill>
            </a:rPr>
            <a:t>és eljuttatja </a:t>
          </a:r>
          <a:r>
            <a:rPr lang="hu-HU" sz="1400" dirty="0" smtClean="0">
              <a:solidFill>
                <a:schemeClr val="tx1">
                  <a:lumMod val="65000"/>
                  <a:lumOff val="35000"/>
                </a:schemeClr>
              </a:solidFill>
            </a:rPr>
            <a:t>kísérőjének / centrum kapcsolattartónak (</a:t>
          </a:r>
          <a:r>
            <a:rPr lang="hu-HU" sz="1400" dirty="0" err="1" smtClean="0">
              <a:solidFill>
                <a:schemeClr val="tx1">
                  <a:lumMod val="65000"/>
                  <a:lumOff val="35000"/>
                </a:schemeClr>
              </a:solidFill>
            </a:rPr>
            <a:t>Europass</a:t>
          </a:r>
          <a:r>
            <a:rPr lang="hu-HU" sz="1400" dirty="0" smtClean="0">
              <a:solidFill>
                <a:schemeClr val="tx1">
                  <a:lumMod val="65000"/>
                  <a:lumOff val="35000"/>
                </a:schemeClr>
              </a:solidFill>
            </a:rPr>
            <a:t>, </a:t>
          </a:r>
          <a:r>
            <a:rPr lang="hu-HU" sz="1400" dirty="0" err="1" smtClean="0">
              <a:solidFill>
                <a:schemeClr val="tx1">
                  <a:lumMod val="65000"/>
                  <a:lumOff val="35000"/>
                </a:schemeClr>
              </a:solidFill>
            </a:rPr>
            <a:t>Certificate</a:t>
          </a:r>
          <a:r>
            <a:rPr lang="hu-HU" sz="1400" dirty="0" smtClean="0">
              <a:solidFill>
                <a:schemeClr val="tx1">
                  <a:lumMod val="65000"/>
                  <a:lumOff val="35000"/>
                </a:schemeClr>
              </a:solidFill>
            </a:rPr>
            <a:t>, </a:t>
          </a:r>
          <a:r>
            <a:rPr lang="hu-HU" sz="1400" dirty="0" err="1" smtClean="0">
              <a:solidFill>
                <a:schemeClr val="tx1">
                  <a:lumMod val="65000"/>
                  <a:lumOff val="35000"/>
                </a:schemeClr>
              </a:solidFill>
            </a:rPr>
            <a:t>Learning</a:t>
          </a:r>
          <a:r>
            <a:rPr lang="hu-HU" sz="1400" dirty="0" smtClean="0">
              <a:solidFill>
                <a:schemeClr val="tx1">
                  <a:lumMod val="65000"/>
                  <a:lumOff val="35000"/>
                </a:schemeClr>
              </a:solidFill>
            </a:rPr>
            <a:t> </a:t>
          </a:r>
          <a:r>
            <a:rPr lang="hu-HU" sz="1400" dirty="0" err="1" smtClean="0">
              <a:solidFill>
                <a:schemeClr val="tx1">
                  <a:lumMod val="65000"/>
                  <a:lumOff val="35000"/>
                </a:schemeClr>
              </a:solidFill>
            </a:rPr>
            <a:t>Agreement</a:t>
          </a:r>
          <a:r>
            <a:rPr lang="hu-HU" sz="1400" dirty="0" smtClean="0">
              <a:solidFill>
                <a:schemeClr val="tx1">
                  <a:lumMod val="65000"/>
                  <a:lumOff val="35000"/>
                </a:schemeClr>
              </a:solidFill>
            </a:rPr>
            <a:t>).</a:t>
          </a:r>
          <a:endParaRPr lang="en-US" sz="1400" b="1" dirty="0">
            <a:solidFill>
              <a:schemeClr val="tx1">
                <a:lumMod val="65000"/>
                <a:lumOff val="35000"/>
              </a:schemeClr>
            </a:solidFill>
          </a:endParaRPr>
        </a:p>
      </dgm:t>
    </dgm:pt>
    <dgm:pt modelId="{666683D3-9519-4C03-A489-11A37623D296}" type="parTrans" cxnId="{9D668AD3-3E56-4EA5-9D57-A4141DB9BCA3}">
      <dgm:prSet/>
      <dgm:spPr/>
      <dgm:t>
        <a:bodyPr/>
        <a:lstStyle/>
        <a:p>
          <a:endParaRPr lang="en-US"/>
        </a:p>
      </dgm:t>
    </dgm:pt>
    <dgm:pt modelId="{9A43F17E-134E-4653-B74E-F876EAC1529D}" type="sibTrans" cxnId="{9D668AD3-3E56-4EA5-9D57-A4141DB9BCA3}">
      <dgm:prSet phldrT="1" phldr="0"/>
      <dgm:spPr/>
      <dgm:t>
        <a:bodyPr/>
        <a:lstStyle/>
        <a:p>
          <a:endParaRPr lang="en-US"/>
        </a:p>
      </dgm:t>
    </dgm:pt>
    <dgm:pt modelId="{1C72B549-237B-4087-B814-983653060E81}">
      <dgm:prSet custT="1"/>
      <dgm:spPr/>
      <dgm:t>
        <a:bodyPr/>
        <a:lstStyle/>
        <a:p>
          <a:pPr algn="ctr"/>
          <a:r>
            <a:rPr lang="hu-HU" sz="1400" b="1" u="sng" dirty="0">
              <a:solidFill>
                <a:schemeClr val="tx1">
                  <a:lumMod val="65000"/>
                  <a:lumOff val="35000"/>
                </a:schemeClr>
              </a:solidFill>
            </a:rPr>
            <a:t>KÍSÉRŐ munkatárs (diákok esetén</a:t>
          </a:r>
          <a:r>
            <a:rPr lang="hu-HU" sz="1400" b="1" u="sng" dirty="0" smtClean="0">
              <a:solidFill>
                <a:schemeClr val="tx1">
                  <a:lumMod val="65000"/>
                  <a:lumOff val="35000"/>
                </a:schemeClr>
              </a:solidFill>
            </a:rPr>
            <a:t>)</a:t>
          </a:r>
        </a:p>
        <a:p>
          <a:pPr algn="ctr"/>
          <a:endParaRPr lang="hu-HU" sz="1400" b="1" u="sng" dirty="0">
            <a:solidFill>
              <a:schemeClr val="tx1">
                <a:lumMod val="65000"/>
                <a:lumOff val="35000"/>
              </a:schemeClr>
            </a:solidFill>
          </a:endParaRPr>
        </a:p>
        <a:p>
          <a:pPr algn="just"/>
          <a:r>
            <a:rPr lang="hu-HU" sz="1400" dirty="0">
              <a:solidFill>
                <a:schemeClr val="tx1">
                  <a:lumMod val="65000"/>
                  <a:lumOff val="35000"/>
                </a:schemeClr>
              </a:solidFill>
            </a:rPr>
            <a:t>Magabiztos </a:t>
          </a:r>
          <a:r>
            <a:rPr lang="hu-HU" sz="1400" dirty="0" smtClean="0">
              <a:solidFill>
                <a:schemeClr val="tx1">
                  <a:lumMod val="65000"/>
                  <a:lumOff val="35000"/>
                </a:schemeClr>
              </a:solidFill>
            </a:rPr>
            <a:t>nyelvtudás legalább az egyik kísérő esetében, </a:t>
          </a:r>
          <a:r>
            <a:rPr lang="hu-HU" sz="1400" dirty="0">
              <a:solidFill>
                <a:schemeClr val="tx1">
                  <a:lumMod val="65000"/>
                  <a:lumOff val="35000"/>
                </a:schemeClr>
              </a:solidFill>
            </a:rPr>
            <a:t>diákok kiválasztása, program népszerűsítése az iskolában, szülők tájékoztatása, diákok </a:t>
          </a:r>
          <a:r>
            <a:rPr lang="hu-HU" sz="1400" b="1" dirty="0">
              <a:solidFill>
                <a:schemeClr val="tx1">
                  <a:lumMod val="65000"/>
                  <a:lumOff val="35000"/>
                </a:schemeClr>
              </a:solidFill>
            </a:rPr>
            <a:t>felkészítése</a:t>
          </a:r>
          <a:r>
            <a:rPr lang="hu-HU" sz="1400" dirty="0">
              <a:solidFill>
                <a:schemeClr val="tx1">
                  <a:lumMod val="65000"/>
                  <a:lumOff val="35000"/>
                </a:schemeClr>
              </a:solidFill>
            </a:rPr>
            <a:t>, diákok szerződéseinek kezelése, aláírások begyűjtése, beszámoló készítése, </a:t>
          </a:r>
          <a:r>
            <a:rPr lang="hu-HU" sz="1400" b="1" dirty="0">
              <a:solidFill>
                <a:schemeClr val="tx1">
                  <a:lumMod val="65000"/>
                  <a:lumOff val="35000"/>
                </a:schemeClr>
              </a:solidFill>
            </a:rPr>
            <a:t>aktív és folyamatos háttértámogatás és kommunikáció</a:t>
          </a:r>
          <a:r>
            <a:rPr lang="hu-HU" sz="1400" dirty="0">
              <a:solidFill>
                <a:schemeClr val="tx1">
                  <a:lumMod val="65000"/>
                  <a:lumOff val="35000"/>
                </a:schemeClr>
              </a:solidFill>
            </a:rPr>
            <a:t> a mobilitás idején a tanulókkal - szükség esetén szüleikkel -, iskolával, Centrummal, Fogadóval, hazaérkezés után </a:t>
          </a:r>
          <a:r>
            <a:rPr lang="hu-HU" sz="1400" b="1" dirty="0">
              <a:solidFill>
                <a:schemeClr val="tx1">
                  <a:lumMod val="65000"/>
                  <a:lumOff val="35000"/>
                </a:schemeClr>
              </a:solidFill>
            </a:rPr>
            <a:t>egyéni</a:t>
          </a:r>
          <a:r>
            <a:rPr lang="hu-HU" sz="1400" dirty="0">
              <a:solidFill>
                <a:schemeClr val="tx1">
                  <a:lumMod val="65000"/>
                  <a:lumOff val="35000"/>
                </a:schemeClr>
              </a:solidFill>
            </a:rPr>
            <a:t> </a:t>
          </a:r>
          <a:r>
            <a:rPr lang="hu-HU" sz="1400" b="1" dirty="0">
              <a:solidFill>
                <a:schemeClr val="tx1">
                  <a:lumMod val="65000"/>
                  <a:lumOff val="35000"/>
                </a:schemeClr>
              </a:solidFill>
            </a:rPr>
            <a:t>beszámolók összegyűjtése, </a:t>
          </a:r>
          <a:r>
            <a:rPr lang="hu-HU" sz="1400" b="1" dirty="0" smtClean="0">
              <a:solidFill>
                <a:schemeClr val="tx1">
                  <a:lumMod val="65000"/>
                  <a:lumOff val="35000"/>
                </a:schemeClr>
              </a:solidFill>
            </a:rPr>
            <a:t>ellenőrzése, </a:t>
          </a:r>
          <a:r>
            <a:rPr lang="hu-HU" sz="1400" dirty="0" smtClean="0">
              <a:solidFill>
                <a:schemeClr val="tx1">
                  <a:lumMod val="65000"/>
                  <a:lumOff val="35000"/>
                </a:schemeClr>
              </a:solidFill>
            </a:rPr>
            <a:t>tantestületben </a:t>
          </a:r>
          <a:r>
            <a:rPr lang="hu-HU" sz="1400" dirty="0">
              <a:solidFill>
                <a:schemeClr val="tx1">
                  <a:lumMod val="65000"/>
                  <a:lumOff val="35000"/>
                </a:schemeClr>
              </a:solidFill>
            </a:rPr>
            <a:t>az eredmények prezentálása.</a:t>
          </a:r>
          <a:endParaRPr lang="en-US" sz="1400" dirty="0">
            <a:solidFill>
              <a:schemeClr val="tx1">
                <a:lumMod val="65000"/>
                <a:lumOff val="35000"/>
              </a:schemeClr>
            </a:solidFill>
          </a:endParaRPr>
        </a:p>
      </dgm:t>
    </dgm:pt>
    <dgm:pt modelId="{D4DAD503-7537-404D-A30F-7EDFF43F5EC3}" type="parTrans" cxnId="{3710B502-3A30-4AA9-8665-5481615D01AF}">
      <dgm:prSet/>
      <dgm:spPr/>
      <dgm:t>
        <a:bodyPr/>
        <a:lstStyle/>
        <a:p>
          <a:endParaRPr lang="en-US"/>
        </a:p>
      </dgm:t>
    </dgm:pt>
    <dgm:pt modelId="{51752390-51DD-4745-99EC-8A6451AF8D43}" type="sibTrans" cxnId="{3710B502-3A30-4AA9-8665-5481615D01AF}">
      <dgm:prSet phldrT="2" phldr="0"/>
      <dgm:spPr/>
      <dgm:t>
        <a:bodyPr/>
        <a:lstStyle/>
        <a:p>
          <a:endParaRPr lang="en-US"/>
        </a:p>
      </dgm:t>
    </dgm:pt>
    <dgm:pt modelId="{63988857-C5CA-43F0-9EDA-068A4C2F3903}">
      <dgm:prSet custT="1"/>
      <dgm:spPr>
        <a:solidFill>
          <a:srgbClr val="FDB513"/>
        </a:solidFill>
      </dgm:spPr>
      <dgm:t>
        <a:bodyPr/>
        <a:lstStyle/>
        <a:p>
          <a:pPr algn="ctr"/>
          <a:r>
            <a:rPr lang="hu-HU" sz="1400" b="1" u="sng" dirty="0">
              <a:solidFill>
                <a:schemeClr val="tx1">
                  <a:lumMod val="65000"/>
                  <a:lumOff val="35000"/>
                </a:schemeClr>
              </a:solidFill>
            </a:rPr>
            <a:t>INTÉZMÉNYI </a:t>
          </a:r>
          <a:r>
            <a:rPr lang="hu-HU" sz="1400" b="1" u="sng" dirty="0" smtClean="0">
              <a:solidFill>
                <a:schemeClr val="tx1">
                  <a:lumMod val="65000"/>
                  <a:lumOff val="35000"/>
                </a:schemeClr>
              </a:solidFill>
            </a:rPr>
            <a:t>KAPCSOLATTARTÓ</a:t>
          </a:r>
        </a:p>
        <a:p>
          <a:pPr algn="ctr"/>
          <a:endParaRPr lang="hu-HU" sz="1400" b="1" u="sng" dirty="0">
            <a:solidFill>
              <a:schemeClr val="tx1">
                <a:lumMod val="65000"/>
                <a:lumOff val="35000"/>
              </a:schemeClr>
            </a:solidFill>
          </a:endParaRPr>
        </a:p>
        <a:p>
          <a:pPr algn="just"/>
          <a:r>
            <a:rPr lang="hu-HU" sz="1400" dirty="0" smtClean="0">
              <a:solidFill>
                <a:schemeClr val="tx1">
                  <a:lumMod val="65000"/>
                  <a:lumOff val="35000"/>
                </a:schemeClr>
              </a:solidFill>
            </a:rPr>
            <a:t>Az adatok, szándéknyilatkozatok pontos </a:t>
          </a:r>
          <a:r>
            <a:rPr lang="hu-HU" sz="1400" b="1" dirty="0" smtClean="0">
              <a:solidFill>
                <a:schemeClr val="tx1">
                  <a:lumMod val="65000"/>
                  <a:lumOff val="35000"/>
                </a:schemeClr>
              </a:solidFill>
            </a:rPr>
            <a:t>begyűjtése</a:t>
          </a:r>
          <a:r>
            <a:rPr lang="hu-HU" sz="1400" dirty="0" smtClean="0">
              <a:solidFill>
                <a:schemeClr val="tx1">
                  <a:lumMod val="65000"/>
                  <a:lumOff val="35000"/>
                </a:schemeClr>
              </a:solidFill>
            </a:rPr>
            <a:t> és </a:t>
          </a:r>
          <a:r>
            <a:rPr lang="hu-HU" sz="1400" b="1" dirty="0" smtClean="0">
              <a:solidFill>
                <a:schemeClr val="tx1">
                  <a:lumMod val="65000"/>
                  <a:lumOff val="35000"/>
                </a:schemeClr>
              </a:solidFill>
            </a:rPr>
            <a:t>ellenőrzése</a:t>
          </a:r>
          <a:r>
            <a:rPr lang="hu-HU" sz="1400" dirty="0" smtClean="0">
              <a:solidFill>
                <a:schemeClr val="tx1">
                  <a:lumMod val="65000"/>
                  <a:lumOff val="35000"/>
                </a:schemeClr>
              </a:solidFill>
            </a:rPr>
            <a:t>, azok időben történő továbbítása a centrum kapcsolattartója felé. Az </a:t>
          </a:r>
          <a:r>
            <a:rPr lang="hu-HU" sz="1400" b="1" dirty="0" smtClean="0">
              <a:solidFill>
                <a:schemeClr val="tx1">
                  <a:lumMod val="65000"/>
                  <a:lumOff val="35000"/>
                </a:schemeClr>
              </a:solidFill>
            </a:rPr>
            <a:t>egyéni beszámolók </a:t>
          </a:r>
          <a:r>
            <a:rPr lang="hu-HU" sz="1400" dirty="0" smtClean="0">
              <a:solidFill>
                <a:schemeClr val="tx1">
                  <a:lumMod val="65000"/>
                  <a:lumOff val="35000"/>
                </a:schemeClr>
              </a:solidFill>
            </a:rPr>
            <a:t>kezelése, begyűjtése és </a:t>
          </a:r>
          <a:r>
            <a:rPr lang="hu-HU" sz="1400" b="1" dirty="0" smtClean="0">
              <a:solidFill>
                <a:schemeClr val="tx1">
                  <a:lumMod val="65000"/>
                  <a:lumOff val="35000"/>
                </a:schemeClr>
              </a:solidFill>
            </a:rPr>
            <a:t>átellenőrzése</a:t>
          </a:r>
          <a:r>
            <a:rPr lang="hu-HU" sz="1400" dirty="0" smtClean="0">
              <a:solidFill>
                <a:schemeClr val="tx1">
                  <a:lumMod val="65000"/>
                  <a:lumOff val="35000"/>
                </a:schemeClr>
              </a:solidFill>
            </a:rPr>
            <a:t>, szükség esetén </a:t>
          </a:r>
          <a:r>
            <a:rPr lang="hu-HU" sz="1400" b="1" dirty="0" smtClean="0">
              <a:solidFill>
                <a:schemeClr val="tx1">
                  <a:lumMod val="65000"/>
                  <a:lumOff val="35000"/>
                </a:schemeClr>
              </a:solidFill>
            </a:rPr>
            <a:t>javíttatása</a:t>
          </a:r>
          <a:r>
            <a:rPr lang="hu-HU" sz="1400" dirty="0" smtClean="0">
              <a:solidFill>
                <a:schemeClr val="tx1">
                  <a:lumMod val="65000"/>
                  <a:lumOff val="35000"/>
                </a:schemeClr>
              </a:solidFill>
            </a:rPr>
            <a:t>. </a:t>
          </a:r>
          <a:r>
            <a:rPr lang="hu-HU" sz="1400" dirty="0" err="1" smtClean="0">
              <a:solidFill>
                <a:schemeClr val="tx1">
                  <a:lumMod val="65000"/>
                  <a:lumOff val="35000"/>
                </a:schemeClr>
              </a:solidFill>
            </a:rPr>
            <a:t>Disszemináció</a:t>
          </a:r>
          <a:r>
            <a:rPr lang="hu-HU" sz="1400" dirty="0" smtClean="0">
              <a:solidFill>
                <a:schemeClr val="tx1">
                  <a:lumMod val="65000"/>
                  <a:lumOff val="35000"/>
                </a:schemeClr>
              </a:solidFill>
            </a:rPr>
            <a:t> intézményi megszervezése, elősegítése. </a:t>
          </a:r>
          <a:r>
            <a:rPr lang="hu-HU" sz="1400" smtClean="0">
              <a:solidFill>
                <a:schemeClr val="tx1">
                  <a:lumMod val="65000"/>
                  <a:lumOff val="35000"/>
                </a:schemeClr>
              </a:solidFill>
            </a:rPr>
            <a:t>Fotódokumentáció gyűjtése.</a:t>
          </a:r>
          <a:endParaRPr lang="en-US" sz="1400" dirty="0">
            <a:solidFill>
              <a:schemeClr val="tx1">
                <a:lumMod val="65000"/>
                <a:lumOff val="35000"/>
              </a:schemeClr>
            </a:solidFill>
          </a:endParaRPr>
        </a:p>
      </dgm:t>
    </dgm:pt>
    <dgm:pt modelId="{F1AC7B1D-2F50-4D6D-9636-7B973F2A8269}" type="parTrans" cxnId="{6C433011-729F-4AAE-BC4E-A89336A063D5}">
      <dgm:prSet/>
      <dgm:spPr/>
      <dgm:t>
        <a:bodyPr/>
        <a:lstStyle/>
        <a:p>
          <a:endParaRPr lang="en-US"/>
        </a:p>
      </dgm:t>
    </dgm:pt>
    <dgm:pt modelId="{B6C4B1B3-94C7-4481-AC14-EC26AEEA86A6}" type="sibTrans" cxnId="{6C433011-729F-4AAE-BC4E-A89336A063D5}">
      <dgm:prSet phldrT="4" phldr="0"/>
      <dgm:spPr/>
      <dgm:t>
        <a:bodyPr/>
        <a:lstStyle/>
        <a:p>
          <a:endParaRPr lang="en-US"/>
        </a:p>
      </dgm:t>
    </dgm:pt>
    <dgm:pt modelId="{D9E75F43-1FF2-49F7-A904-6ECF0DF05ED8}" type="pres">
      <dgm:prSet presAssocID="{D56BA00A-03B3-4C32-B619-9020BE830B0D}" presName="diagram" presStyleCnt="0">
        <dgm:presLayoutVars>
          <dgm:dir/>
          <dgm:resizeHandles val="exact"/>
        </dgm:presLayoutVars>
      </dgm:prSet>
      <dgm:spPr/>
      <dgm:t>
        <a:bodyPr/>
        <a:lstStyle/>
        <a:p>
          <a:endParaRPr lang="hu-HU"/>
        </a:p>
      </dgm:t>
    </dgm:pt>
    <dgm:pt modelId="{6CC455B9-D142-4F93-8472-C9D2F87D7E49}" type="pres">
      <dgm:prSet presAssocID="{091E0CAD-5523-4672-A882-D9B48C9EDE07}" presName="node" presStyleLbl="node1" presStyleIdx="0" presStyleCnt="3" custScaleX="151654" custScaleY="160585" custLinFactNeighborX="-11404" custLinFactNeighborY="-1226">
        <dgm:presLayoutVars>
          <dgm:bulletEnabled val="1"/>
        </dgm:presLayoutVars>
      </dgm:prSet>
      <dgm:spPr/>
      <dgm:t>
        <a:bodyPr/>
        <a:lstStyle/>
        <a:p>
          <a:endParaRPr lang="hu-HU"/>
        </a:p>
      </dgm:t>
    </dgm:pt>
    <dgm:pt modelId="{D8A019DA-2E50-4AE6-A6BE-7FF8B91F341A}" type="pres">
      <dgm:prSet presAssocID="{9A43F17E-134E-4653-B74E-F876EAC1529D}" presName="sibTrans" presStyleCnt="0"/>
      <dgm:spPr/>
    </dgm:pt>
    <dgm:pt modelId="{9FC468C8-1B5B-4836-AFC8-529706E3F22B}" type="pres">
      <dgm:prSet presAssocID="{1C72B549-237B-4087-B814-983653060E81}" presName="node" presStyleLbl="node1" presStyleIdx="1" presStyleCnt="3" custScaleX="151211" custScaleY="162163" custLinFactNeighborX="-253" custLinFactNeighborY="-437">
        <dgm:presLayoutVars>
          <dgm:bulletEnabled val="1"/>
        </dgm:presLayoutVars>
      </dgm:prSet>
      <dgm:spPr/>
      <dgm:t>
        <a:bodyPr/>
        <a:lstStyle/>
        <a:p>
          <a:endParaRPr lang="hu-HU"/>
        </a:p>
      </dgm:t>
    </dgm:pt>
    <dgm:pt modelId="{B5BF5455-85B4-4B3D-8FC6-0E6DCADAFDB8}" type="pres">
      <dgm:prSet presAssocID="{51752390-51DD-4745-99EC-8A6451AF8D43}" presName="sibTrans" presStyleCnt="0"/>
      <dgm:spPr/>
    </dgm:pt>
    <dgm:pt modelId="{EDCECE56-C326-4D95-9EA6-B8D6008C2663}" type="pres">
      <dgm:prSet presAssocID="{63988857-C5CA-43F0-9EDA-068A4C2F3903}" presName="node" presStyleLbl="node1" presStyleIdx="2" presStyleCnt="3" custScaleX="122979" custScaleY="106355" custLinFactNeighborX="-958" custLinFactNeighborY="-7796">
        <dgm:presLayoutVars>
          <dgm:bulletEnabled val="1"/>
        </dgm:presLayoutVars>
      </dgm:prSet>
      <dgm:spPr/>
      <dgm:t>
        <a:bodyPr/>
        <a:lstStyle/>
        <a:p>
          <a:endParaRPr lang="hu-HU"/>
        </a:p>
      </dgm:t>
    </dgm:pt>
  </dgm:ptLst>
  <dgm:cxnLst>
    <dgm:cxn modelId="{3710B502-3A30-4AA9-8665-5481615D01AF}" srcId="{D56BA00A-03B3-4C32-B619-9020BE830B0D}" destId="{1C72B549-237B-4087-B814-983653060E81}" srcOrd="1" destOrd="0" parTransId="{D4DAD503-7537-404D-A30F-7EDFF43F5EC3}" sibTransId="{51752390-51DD-4745-99EC-8A6451AF8D43}"/>
    <dgm:cxn modelId="{6C433011-729F-4AAE-BC4E-A89336A063D5}" srcId="{D56BA00A-03B3-4C32-B619-9020BE830B0D}" destId="{63988857-C5CA-43F0-9EDA-068A4C2F3903}" srcOrd="2" destOrd="0" parTransId="{F1AC7B1D-2F50-4D6D-9636-7B973F2A8269}" sibTransId="{B6C4B1B3-94C7-4481-AC14-EC26AEEA86A6}"/>
    <dgm:cxn modelId="{7C44EA74-E1FD-4F05-B97B-DF2EF9E8C99B}" type="presOf" srcId="{1C72B549-237B-4087-B814-983653060E81}" destId="{9FC468C8-1B5B-4836-AFC8-529706E3F22B}" srcOrd="0" destOrd="0" presId="urn:microsoft.com/office/officeart/2005/8/layout/default"/>
    <dgm:cxn modelId="{E2F61443-8EB9-4EAD-A4DF-5D5FBF4733A5}" type="presOf" srcId="{D56BA00A-03B3-4C32-B619-9020BE830B0D}" destId="{D9E75F43-1FF2-49F7-A904-6ECF0DF05ED8}" srcOrd="0" destOrd="0" presId="urn:microsoft.com/office/officeart/2005/8/layout/default"/>
    <dgm:cxn modelId="{9D668AD3-3E56-4EA5-9D57-A4141DB9BCA3}" srcId="{D56BA00A-03B3-4C32-B619-9020BE830B0D}" destId="{091E0CAD-5523-4672-A882-D9B48C9EDE07}" srcOrd="0" destOrd="0" parTransId="{666683D3-9519-4C03-A489-11A37623D296}" sibTransId="{9A43F17E-134E-4653-B74E-F876EAC1529D}"/>
    <dgm:cxn modelId="{68E18F4D-A4F2-4D27-96AB-F98EE96D3E66}" type="presOf" srcId="{091E0CAD-5523-4672-A882-D9B48C9EDE07}" destId="{6CC455B9-D142-4F93-8472-C9D2F87D7E49}" srcOrd="0" destOrd="0" presId="urn:microsoft.com/office/officeart/2005/8/layout/default"/>
    <dgm:cxn modelId="{B72CB72E-5488-44FA-8CF4-1DA38990C033}" type="presOf" srcId="{63988857-C5CA-43F0-9EDA-068A4C2F3903}" destId="{EDCECE56-C326-4D95-9EA6-B8D6008C2663}" srcOrd="0" destOrd="0" presId="urn:microsoft.com/office/officeart/2005/8/layout/default"/>
    <dgm:cxn modelId="{050030AE-85C7-43FD-81B4-D878941FC1EF}" type="presParOf" srcId="{D9E75F43-1FF2-49F7-A904-6ECF0DF05ED8}" destId="{6CC455B9-D142-4F93-8472-C9D2F87D7E49}" srcOrd="0" destOrd="0" presId="urn:microsoft.com/office/officeart/2005/8/layout/default"/>
    <dgm:cxn modelId="{4DB34FE7-7B37-4C85-B242-B03AB7EDED92}" type="presParOf" srcId="{D9E75F43-1FF2-49F7-A904-6ECF0DF05ED8}" destId="{D8A019DA-2E50-4AE6-A6BE-7FF8B91F341A}" srcOrd="1" destOrd="0" presId="urn:microsoft.com/office/officeart/2005/8/layout/default"/>
    <dgm:cxn modelId="{7FD993A5-A4FD-41DE-8735-BC0231CF3D9C}" type="presParOf" srcId="{D9E75F43-1FF2-49F7-A904-6ECF0DF05ED8}" destId="{9FC468C8-1B5B-4836-AFC8-529706E3F22B}" srcOrd="2" destOrd="0" presId="urn:microsoft.com/office/officeart/2005/8/layout/default"/>
    <dgm:cxn modelId="{82DA36E7-5057-4591-AE46-0169D676653A}" type="presParOf" srcId="{D9E75F43-1FF2-49F7-A904-6ECF0DF05ED8}" destId="{B5BF5455-85B4-4B3D-8FC6-0E6DCADAFDB8}" srcOrd="3" destOrd="0" presId="urn:microsoft.com/office/officeart/2005/8/layout/default"/>
    <dgm:cxn modelId="{2B11B107-CBE3-455B-A8F0-7C34E408776E}" type="presParOf" srcId="{D9E75F43-1FF2-49F7-A904-6ECF0DF05ED8}" destId="{EDCECE56-C326-4D95-9EA6-B8D6008C2663}"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C455B9-D142-4F93-8472-C9D2F87D7E49}">
      <dsp:nvSpPr>
        <dsp:cNvPr id="0" name=""/>
        <dsp:cNvSpPr/>
      </dsp:nvSpPr>
      <dsp:spPr>
        <a:xfrm>
          <a:off x="228262" y="0"/>
          <a:ext cx="4803743" cy="3051983"/>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hu-HU" sz="1400" b="1" u="sng" kern="1200" dirty="0" smtClean="0">
              <a:solidFill>
                <a:schemeClr val="tx1">
                  <a:lumMod val="65000"/>
                  <a:lumOff val="35000"/>
                </a:schemeClr>
              </a:solidFill>
            </a:rPr>
            <a:t>RÉSZTVEVŐ</a:t>
          </a:r>
        </a:p>
        <a:p>
          <a:pPr lvl="0" algn="ctr" defTabSz="622300">
            <a:lnSpc>
              <a:spcPct val="90000"/>
            </a:lnSpc>
            <a:spcBef>
              <a:spcPct val="0"/>
            </a:spcBef>
            <a:spcAft>
              <a:spcPct val="35000"/>
            </a:spcAft>
          </a:pPr>
          <a:endParaRPr lang="hu-HU" sz="1400" b="1" u="sng" kern="1200" dirty="0">
            <a:solidFill>
              <a:schemeClr val="tx1">
                <a:lumMod val="65000"/>
                <a:lumOff val="35000"/>
              </a:schemeClr>
            </a:solidFill>
          </a:endParaRPr>
        </a:p>
        <a:p>
          <a:pPr lvl="0" algn="just" defTabSz="622300">
            <a:lnSpc>
              <a:spcPct val="90000"/>
            </a:lnSpc>
            <a:spcBef>
              <a:spcPct val="0"/>
            </a:spcBef>
            <a:spcAft>
              <a:spcPct val="35000"/>
            </a:spcAft>
          </a:pPr>
          <a:r>
            <a:rPr lang="hu-HU" sz="1400" kern="1200" dirty="0">
              <a:solidFill>
                <a:schemeClr val="tx1">
                  <a:lumMod val="65000"/>
                  <a:lumOff val="35000"/>
                </a:schemeClr>
              </a:solidFill>
            </a:rPr>
            <a:t>Az előkészítés során </a:t>
          </a:r>
          <a:r>
            <a:rPr lang="hu-HU" sz="1400" b="1" kern="1200" dirty="0" smtClean="0">
              <a:solidFill>
                <a:schemeClr val="tx1">
                  <a:lumMod val="65000"/>
                  <a:lumOff val="35000"/>
                </a:schemeClr>
              </a:solidFill>
            </a:rPr>
            <a:t>a személyes dokumentumait ellenőrzi (érvényességi idő!) és szükség esetén időben megújítja. Az egyéni beszámolót </a:t>
          </a:r>
          <a:r>
            <a:rPr lang="hu-HU" sz="1400" b="0" kern="1200" dirty="0" smtClean="0">
              <a:solidFill>
                <a:schemeClr val="tx1">
                  <a:lumMod val="65000"/>
                  <a:lumOff val="35000"/>
                </a:schemeClr>
              </a:solidFill>
            </a:rPr>
            <a:t>igyekszik  </a:t>
          </a:r>
          <a:r>
            <a:rPr lang="hu-HU" sz="1400" b="1" kern="1200" dirty="0" smtClean="0">
              <a:solidFill>
                <a:schemeClr val="tx1">
                  <a:lumMod val="65000"/>
                  <a:lumOff val="35000"/>
                </a:schemeClr>
              </a:solidFill>
            </a:rPr>
            <a:t>pontos adatokkal </a:t>
          </a:r>
          <a:r>
            <a:rPr lang="hu-HU" sz="1400" b="0" kern="1200" dirty="0" smtClean="0">
              <a:solidFill>
                <a:schemeClr val="tx1">
                  <a:lumMod val="65000"/>
                  <a:lumOff val="35000"/>
                </a:schemeClr>
              </a:solidFill>
            </a:rPr>
            <a:t>(Iskola neve, mobilitás típusa stb.) </a:t>
          </a:r>
          <a:r>
            <a:rPr lang="hu-HU" sz="1400" b="1" kern="1200" dirty="0" smtClean="0">
              <a:solidFill>
                <a:schemeClr val="tx1">
                  <a:lumMod val="65000"/>
                  <a:lumOff val="35000"/>
                </a:schemeClr>
              </a:solidFill>
            </a:rPr>
            <a:t>és lehetőleg részletes tartalommal elkészíteni. </a:t>
          </a:r>
          <a:r>
            <a:rPr lang="hu-HU" sz="1400" b="0" kern="1200" dirty="0" smtClean="0">
              <a:solidFill>
                <a:schemeClr val="tx1">
                  <a:lumMod val="65000"/>
                  <a:lumOff val="35000"/>
                </a:schemeClr>
              </a:solidFill>
            </a:rPr>
            <a:t>A </a:t>
          </a:r>
          <a:r>
            <a:rPr lang="hu-HU" sz="1400" kern="1200" dirty="0">
              <a:solidFill>
                <a:schemeClr val="tx1">
                  <a:lumMod val="65000"/>
                  <a:lumOff val="35000"/>
                </a:schemeClr>
              </a:solidFill>
            </a:rPr>
            <a:t>hazautazás után átadja </a:t>
          </a:r>
          <a:r>
            <a:rPr lang="hu-HU" sz="1400" kern="1200" dirty="0" smtClean="0">
              <a:solidFill>
                <a:schemeClr val="tx1">
                  <a:lumMod val="65000"/>
                  <a:lumOff val="35000"/>
                </a:schemeClr>
              </a:solidFill>
            </a:rPr>
            <a:t>elektronikusan kísérőjének </a:t>
          </a:r>
          <a:r>
            <a:rPr lang="hu-HU" sz="1400" kern="1200" dirty="0">
              <a:solidFill>
                <a:schemeClr val="tx1">
                  <a:lumMod val="65000"/>
                  <a:lumOff val="35000"/>
                </a:schemeClr>
              </a:solidFill>
            </a:rPr>
            <a:t>/ centrum kapcsolattartónak. A kapott kérdőíveket kitölti, az </a:t>
          </a:r>
          <a:r>
            <a:rPr lang="hu-HU" sz="1400" b="1" kern="1200" dirty="0">
              <a:solidFill>
                <a:schemeClr val="tx1">
                  <a:lumMod val="65000"/>
                  <a:lumOff val="35000"/>
                </a:schemeClr>
              </a:solidFill>
            </a:rPr>
            <a:t>EU </a:t>
          </a:r>
          <a:r>
            <a:rPr lang="hu-HU" sz="1400" b="1" kern="1200" dirty="0" err="1">
              <a:solidFill>
                <a:schemeClr val="tx1">
                  <a:lumMod val="65000"/>
                  <a:lumOff val="35000"/>
                </a:schemeClr>
              </a:solidFill>
            </a:rPr>
            <a:t>Survey</a:t>
          </a:r>
          <a:r>
            <a:rPr lang="hu-HU" sz="1400" b="1" kern="1200" dirty="0">
              <a:solidFill>
                <a:schemeClr val="tx1">
                  <a:lumMod val="65000"/>
                  <a:lumOff val="35000"/>
                </a:schemeClr>
              </a:solidFill>
            </a:rPr>
            <a:t> kérdőív kitöltése </a:t>
          </a:r>
          <a:r>
            <a:rPr lang="hu-HU" sz="1400" b="1" kern="1200" dirty="0" smtClean="0">
              <a:solidFill>
                <a:schemeClr val="tx1">
                  <a:lumMod val="65000"/>
                  <a:lumOff val="35000"/>
                </a:schemeClr>
              </a:solidFill>
            </a:rPr>
            <a:t>kötelező! A mobilitás során kapott dokumentumokat felelősen kezeli </a:t>
          </a:r>
          <a:r>
            <a:rPr lang="hu-HU" sz="1400" b="0" kern="1200" dirty="0" smtClean="0">
              <a:solidFill>
                <a:schemeClr val="tx1">
                  <a:lumMod val="65000"/>
                  <a:lumOff val="35000"/>
                </a:schemeClr>
              </a:solidFill>
            </a:rPr>
            <a:t>és eljuttatja </a:t>
          </a:r>
          <a:r>
            <a:rPr lang="hu-HU" sz="1400" kern="1200" dirty="0" smtClean="0">
              <a:solidFill>
                <a:schemeClr val="tx1">
                  <a:lumMod val="65000"/>
                  <a:lumOff val="35000"/>
                </a:schemeClr>
              </a:solidFill>
            </a:rPr>
            <a:t>kísérőjének / centrum kapcsolattartónak (</a:t>
          </a:r>
          <a:r>
            <a:rPr lang="hu-HU" sz="1400" kern="1200" dirty="0" err="1" smtClean="0">
              <a:solidFill>
                <a:schemeClr val="tx1">
                  <a:lumMod val="65000"/>
                  <a:lumOff val="35000"/>
                </a:schemeClr>
              </a:solidFill>
            </a:rPr>
            <a:t>Europass</a:t>
          </a:r>
          <a:r>
            <a:rPr lang="hu-HU" sz="1400" kern="1200" dirty="0" smtClean="0">
              <a:solidFill>
                <a:schemeClr val="tx1">
                  <a:lumMod val="65000"/>
                  <a:lumOff val="35000"/>
                </a:schemeClr>
              </a:solidFill>
            </a:rPr>
            <a:t>, </a:t>
          </a:r>
          <a:r>
            <a:rPr lang="hu-HU" sz="1400" kern="1200" dirty="0" err="1" smtClean="0">
              <a:solidFill>
                <a:schemeClr val="tx1">
                  <a:lumMod val="65000"/>
                  <a:lumOff val="35000"/>
                </a:schemeClr>
              </a:solidFill>
            </a:rPr>
            <a:t>Certificate</a:t>
          </a:r>
          <a:r>
            <a:rPr lang="hu-HU" sz="1400" kern="1200" dirty="0" smtClean="0">
              <a:solidFill>
                <a:schemeClr val="tx1">
                  <a:lumMod val="65000"/>
                  <a:lumOff val="35000"/>
                </a:schemeClr>
              </a:solidFill>
            </a:rPr>
            <a:t>, </a:t>
          </a:r>
          <a:r>
            <a:rPr lang="hu-HU" sz="1400" kern="1200" dirty="0" err="1" smtClean="0">
              <a:solidFill>
                <a:schemeClr val="tx1">
                  <a:lumMod val="65000"/>
                  <a:lumOff val="35000"/>
                </a:schemeClr>
              </a:solidFill>
            </a:rPr>
            <a:t>Learning</a:t>
          </a:r>
          <a:r>
            <a:rPr lang="hu-HU" sz="1400" kern="1200" dirty="0" smtClean="0">
              <a:solidFill>
                <a:schemeClr val="tx1">
                  <a:lumMod val="65000"/>
                  <a:lumOff val="35000"/>
                </a:schemeClr>
              </a:solidFill>
            </a:rPr>
            <a:t> </a:t>
          </a:r>
          <a:r>
            <a:rPr lang="hu-HU" sz="1400" kern="1200" dirty="0" err="1" smtClean="0">
              <a:solidFill>
                <a:schemeClr val="tx1">
                  <a:lumMod val="65000"/>
                  <a:lumOff val="35000"/>
                </a:schemeClr>
              </a:solidFill>
            </a:rPr>
            <a:t>Agreement</a:t>
          </a:r>
          <a:r>
            <a:rPr lang="hu-HU" sz="1400" kern="1200" dirty="0" smtClean="0">
              <a:solidFill>
                <a:schemeClr val="tx1">
                  <a:lumMod val="65000"/>
                  <a:lumOff val="35000"/>
                </a:schemeClr>
              </a:solidFill>
            </a:rPr>
            <a:t>).</a:t>
          </a:r>
          <a:endParaRPr lang="en-US" sz="1400" b="1" kern="1200" dirty="0">
            <a:solidFill>
              <a:schemeClr val="tx1">
                <a:lumMod val="65000"/>
                <a:lumOff val="35000"/>
              </a:schemeClr>
            </a:solidFill>
          </a:endParaRPr>
        </a:p>
      </dsp:txBody>
      <dsp:txXfrm>
        <a:off x="228262" y="0"/>
        <a:ext cx="4803743" cy="3051983"/>
      </dsp:txXfrm>
    </dsp:sp>
    <dsp:sp modelId="{9FC468C8-1B5B-4836-AFC8-529706E3F22B}">
      <dsp:nvSpPr>
        <dsp:cNvPr id="0" name=""/>
        <dsp:cNvSpPr/>
      </dsp:nvSpPr>
      <dsp:spPr>
        <a:xfrm>
          <a:off x="5701977" y="0"/>
          <a:ext cx="4789710" cy="3081973"/>
        </a:xfrm>
        <a:prstGeom prst="rect">
          <a:avLst/>
        </a:prstGeom>
        <a:solidFill>
          <a:schemeClr val="accent4">
            <a:shade val="50000"/>
            <a:hueOff val="-396136"/>
            <a:satOff val="0"/>
            <a:lumOff val="32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hu-HU" sz="1400" b="1" u="sng" kern="1200" dirty="0">
              <a:solidFill>
                <a:schemeClr val="tx1">
                  <a:lumMod val="65000"/>
                  <a:lumOff val="35000"/>
                </a:schemeClr>
              </a:solidFill>
            </a:rPr>
            <a:t>KÍSÉRŐ munkatárs (diákok esetén</a:t>
          </a:r>
          <a:r>
            <a:rPr lang="hu-HU" sz="1400" b="1" u="sng" kern="1200" dirty="0" smtClean="0">
              <a:solidFill>
                <a:schemeClr val="tx1">
                  <a:lumMod val="65000"/>
                  <a:lumOff val="35000"/>
                </a:schemeClr>
              </a:solidFill>
            </a:rPr>
            <a:t>)</a:t>
          </a:r>
        </a:p>
        <a:p>
          <a:pPr lvl="0" algn="ctr" defTabSz="622300">
            <a:lnSpc>
              <a:spcPct val="90000"/>
            </a:lnSpc>
            <a:spcBef>
              <a:spcPct val="0"/>
            </a:spcBef>
            <a:spcAft>
              <a:spcPct val="35000"/>
            </a:spcAft>
          </a:pPr>
          <a:endParaRPr lang="hu-HU" sz="1400" b="1" u="sng" kern="1200" dirty="0">
            <a:solidFill>
              <a:schemeClr val="tx1">
                <a:lumMod val="65000"/>
                <a:lumOff val="35000"/>
              </a:schemeClr>
            </a:solidFill>
          </a:endParaRPr>
        </a:p>
        <a:p>
          <a:pPr lvl="0" algn="just" defTabSz="622300">
            <a:lnSpc>
              <a:spcPct val="90000"/>
            </a:lnSpc>
            <a:spcBef>
              <a:spcPct val="0"/>
            </a:spcBef>
            <a:spcAft>
              <a:spcPct val="35000"/>
            </a:spcAft>
          </a:pPr>
          <a:r>
            <a:rPr lang="hu-HU" sz="1400" kern="1200" dirty="0">
              <a:solidFill>
                <a:schemeClr val="tx1">
                  <a:lumMod val="65000"/>
                  <a:lumOff val="35000"/>
                </a:schemeClr>
              </a:solidFill>
            </a:rPr>
            <a:t>Magabiztos </a:t>
          </a:r>
          <a:r>
            <a:rPr lang="hu-HU" sz="1400" kern="1200" dirty="0" smtClean="0">
              <a:solidFill>
                <a:schemeClr val="tx1">
                  <a:lumMod val="65000"/>
                  <a:lumOff val="35000"/>
                </a:schemeClr>
              </a:solidFill>
            </a:rPr>
            <a:t>nyelvtudás legalább az egyik kísérő esetében, </a:t>
          </a:r>
          <a:r>
            <a:rPr lang="hu-HU" sz="1400" kern="1200" dirty="0">
              <a:solidFill>
                <a:schemeClr val="tx1">
                  <a:lumMod val="65000"/>
                  <a:lumOff val="35000"/>
                </a:schemeClr>
              </a:solidFill>
            </a:rPr>
            <a:t>diákok kiválasztása, program népszerűsítése az iskolában, szülők tájékoztatása, diákok </a:t>
          </a:r>
          <a:r>
            <a:rPr lang="hu-HU" sz="1400" b="1" kern="1200" dirty="0">
              <a:solidFill>
                <a:schemeClr val="tx1">
                  <a:lumMod val="65000"/>
                  <a:lumOff val="35000"/>
                </a:schemeClr>
              </a:solidFill>
            </a:rPr>
            <a:t>felkészítése</a:t>
          </a:r>
          <a:r>
            <a:rPr lang="hu-HU" sz="1400" kern="1200" dirty="0">
              <a:solidFill>
                <a:schemeClr val="tx1">
                  <a:lumMod val="65000"/>
                  <a:lumOff val="35000"/>
                </a:schemeClr>
              </a:solidFill>
            </a:rPr>
            <a:t>, diákok szerződéseinek kezelése, aláírások begyűjtése, beszámoló készítése, </a:t>
          </a:r>
          <a:r>
            <a:rPr lang="hu-HU" sz="1400" b="1" kern="1200" dirty="0">
              <a:solidFill>
                <a:schemeClr val="tx1">
                  <a:lumMod val="65000"/>
                  <a:lumOff val="35000"/>
                </a:schemeClr>
              </a:solidFill>
            </a:rPr>
            <a:t>aktív és folyamatos háttértámogatás és kommunikáció</a:t>
          </a:r>
          <a:r>
            <a:rPr lang="hu-HU" sz="1400" kern="1200" dirty="0">
              <a:solidFill>
                <a:schemeClr val="tx1">
                  <a:lumMod val="65000"/>
                  <a:lumOff val="35000"/>
                </a:schemeClr>
              </a:solidFill>
            </a:rPr>
            <a:t> a mobilitás idején a tanulókkal - szükség esetén szüleikkel -, iskolával, Centrummal, Fogadóval, hazaérkezés után </a:t>
          </a:r>
          <a:r>
            <a:rPr lang="hu-HU" sz="1400" b="1" kern="1200" dirty="0">
              <a:solidFill>
                <a:schemeClr val="tx1">
                  <a:lumMod val="65000"/>
                  <a:lumOff val="35000"/>
                </a:schemeClr>
              </a:solidFill>
            </a:rPr>
            <a:t>egyéni</a:t>
          </a:r>
          <a:r>
            <a:rPr lang="hu-HU" sz="1400" kern="1200" dirty="0">
              <a:solidFill>
                <a:schemeClr val="tx1">
                  <a:lumMod val="65000"/>
                  <a:lumOff val="35000"/>
                </a:schemeClr>
              </a:solidFill>
            </a:rPr>
            <a:t> </a:t>
          </a:r>
          <a:r>
            <a:rPr lang="hu-HU" sz="1400" b="1" kern="1200" dirty="0">
              <a:solidFill>
                <a:schemeClr val="tx1">
                  <a:lumMod val="65000"/>
                  <a:lumOff val="35000"/>
                </a:schemeClr>
              </a:solidFill>
            </a:rPr>
            <a:t>beszámolók összegyűjtése, </a:t>
          </a:r>
          <a:r>
            <a:rPr lang="hu-HU" sz="1400" b="1" kern="1200" dirty="0" smtClean="0">
              <a:solidFill>
                <a:schemeClr val="tx1">
                  <a:lumMod val="65000"/>
                  <a:lumOff val="35000"/>
                </a:schemeClr>
              </a:solidFill>
            </a:rPr>
            <a:t>ellenőrzése, </a:t>
          </a:r>
          <a:r>
            <a:rPr lang="hu-HU" sz="1400" kern="1200" dirty="0" smtClean="0">
              <a:solidFill>
                <a:schemeClr val="tx1">
                  <a:lumMod val="65000"/>
                  <a:lumOff val="35000"/>
                </a:schemeClr>
              </a:solidFill>
            </a:rPr>
            <a:t>tantestületben </a:t>
          </a:r>
          <a:r>
            <a:rPr lang="hu-HU" sz="1400" kern="1200" dirty="0">
              <a:solidFill>
                <a:schemeClr val="tx1">
                  <a:lumMod val="65000"/>
                  <a:lumOff val="35000"/>
                </a:schemeClr>
              </a:solidFill>
            </a:rPr>
            <a:t>az eredmények prezentálása.</a:t>
          </a:r>
          <a:endParaRPr lang="en-US" sz="1400" kern="1200" dirty="0">
            <a:solidFill>
              <a:schemeClr val="tx1">
                <a:lumMod val="65000"/>
                <a:lumOff val="35000"/>
              </a:schemeClr>
            </a:solidFill>
          </a:endParaRPr>
        </a:p>
      </dsp:txBody>
      <dsp:txXfrm>
        <a:off x="5701977" y="0"/>
        <a:ext cx="4789710" cy="3081973"/>
      </dsp:txXfrm>
    </dsp:sp>
    <dsp:sp modelId="{EDCECE56-C326-4D95-9EA6-B8D6008C2663}">
      <dsp:nvSpPr>
        <dsp:cNvPr id="0" name=""/>
        <dsp:cNvSpPr/>
      </dsp:nvSpPr>
      <dsp:spPr>
        <a:xfrm>
          <a:off x="3566530" y="3250648"/>
          <a:ext cx="3895442" cy="2021319"/>
        </a:xfrm>
        <a:prstGeom prst="rect">
          <a:avLst/>
        </a:prstGeom>
        <a:solidFill>
          <a:srgbClr val="FDB51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hu-HU" sz="1400" b="1" u="sng" kern="1200" dirty="0">
              <a:solidFill>
                <a:schemeClr val="tx1">
                  <a:lumMod val="65000"/>
                  <a:lumOff val="35000"/>
                </a:schemeClr>
              </a:solidFill>
            </a:rPr>
            <a:t>INTÉZMÉNYI </a:t>
          </a:r>
          <a:r>
            <a:rPr lang="hu-HU" sz="1400" b="1" u="sng" kern="1200" dirty="0" smtClean="0">
              <a:solidFill>
                <a:schemeClr val="tx1">
                  <a:lumMod val="65000"/>
                  <a:lumOff val="35000"/>
                </a:schemeClr>
              </a:solidFill>
            </a:rPr>
            <a:t>KAPCSOLATTARTÓ</a:t>
          </a:r>
        </a:p>
        <a:p>
          <a:pPr lvl="0" algn="ctr" defTabSz="622300">
            <a:lnSpc>
              <a:spcPct val="90000"/>
            </a:lnSpc>
            <a:spcBef>
              <a:spcPct val="0"/>
            </a:spcBef>
            <a:spcAft>
              <a:spcPct val="35000"/>
            </a:spcAft>
          </a:pPr>
          <a:endParaRPr lang="hu-HU" sz="1400" b="1" u="sng" kern="1200" dirty="0">
            <a:solidFill>
              <a:schemeClr val="tx1">
                <a:lumMod val="65000"/>
                <a:lumOff val="35000"/>
              </a:schemeClr>
            </a:solidFill>
          </a:endParaRPr>
        </a:p>
        <a:p>
          <a:pPr lvl="0" algn="just" defTabSz="622300">
            <a:lnSpc>
              <a:spcPct val="90000"/>
            </a:lnSpc>
            <a:spcBef>
              <a:spcPct val="0"/>
            </a:spcBef>
            <a:spcAft>
              <a:spcPct val="35000"/>
            </a:spcAft>
          </a:pPr>
          <a:r>
            <a:rPr lang="hu-HU" sz="1400" kern="1200" dirty="0" smtClean="0">
              <a:solidFill>
                <a:schemeClr val="tx1">
                  <a:lumMod val="65000"/>
                  <a:lumOff val="35000"/>
                </a:schemeClr>
              </a:solidFill>
            </a:rPr>
            <a:t>Az adatok, szándéknyilatkozatok pontos </a:t>
          </a:r>
          <a:r>
            <a:rPr lang="hu-HU" sz="1400" b="1" kern="1200" dirty="0" smtClean="0">
              <a:solidFill>
                <a:schemeClr val="tx1">
                  <a:lumMod val="65000"/>
                  <a:lumOff val="35000"/>
                </a:schemeClr>
              </a:solidFill>
            </a:rPr>
            <a:t>begyűjtése</a:t>
          </a:r>
          <a:r>
            <a:rPr lang="hu-HU" sz="1400" kern="1200" dirty="0" smtClean="0">
              <a:solidFill>
                <a:schemeClr val="tx1">
                  <a:lumMod val="65000"/>
                  <a:lumOff val="35000"/>
                </a:schemeClr>
              </a:solidFill>
            </a:rPr>
            <a:t> és </a:t>
          </a:r>
          <a:r>
            <a:rPr lang="hu-HU" sz="1400" b="1" kern="1200" dirty="0" smtClean="0">
              <a:solidFill>
                <a:schemeClr val="tx1">
                  <a:lumMod val="65000"/>
                  <a:lumOff val="35000"/>
                </a:schemeClr>
              </a:solidFill>
            </a:rPr>
            <a:t>ellenőrzése</a:t>
          </a:r>
          <a:r>
            <a:rPr lang="hu-HU" sz="1400" kern="1200" dirty="0" smtClean="0">
              <a:solidFill>
                <a:schemeClr val="tx1">
                  <a:lumMod val="65000"/>
                  <a:lumOff val="35000"/>
                </a:schemeClr>
              </a:solidFill>
            </a:rPr>
            <a:t>, azok időben történő továbbítása a centrum kapcsolattartója felé. Az </a:t>
          </a:r>
          <a:r>
            <a:rPr lang="hu-HU" sz="1400" b="1" kern="1200" dirty="0" smtClean="0">
              <a:solidFill>
                <a:schemeClr val="tx1">
                  <a:lumMod val="65000"/>
                  <a:lumOff val="35000"/>
                </a:schemeClr>
              </a:solidFill>
            </a:rPr>
            <a:t>egyéni beszámolók </a:t>
          </a:r>
          <a:r>
            <a:rPr lang="hu-HU" sz="1400" kern="1200" dirty="0" smtClean="0">
              <a:solidFill>
                <a:schemeClr val="tx1">
                  <a:lumMod val="65000"/>
                  <a:lumOff val="35000"/>
                </a:schemeClr>
              </a:solidFill>
            </a:rPr>
            <a:t>kezelése, begyűjtése és </a:t>
          </a:r>
          <a:r>
            <a:rPr lang="hu-HU" sz="1400" b="1" kern="1200" dirty="0" smtClean="0">
              <a:solidFill>
                <a:schemeClr val="tx1">
                  <a:lumMod val="65000"/>
                  <a:lumOff val="35000"/>
                </a:schemeClr>
              </a:solidFill>
            </a:rPr>
            <a:t>átellenőrzése</a:t>
          </a:r>
          <a:r>
            <a:rPr lang="hu-HU" sz="1400" kern="1200" dirty="0" smtClean="0">
              <a:solidFill>
                <a:schemeClr val="tx1">
                  <a:lumMod val="65000"/>
                  <a:lumOff val="35000"/>
                </a:schemeClr>
              </a:solidFill>
            </a:rPr>
            <a:t>, szükség esetén </a:t>
          </a:r>
          <a:r>
            <a:rPr lang="hu-HU" sz="1400" b="1" kern="1200" dirty="0" smtClean="0">
              <a:solidFill>
                <a:schemeClr val="tx1">
                  <a:lumMod val="65000"/>
                  <a:lumOff val="35000"/>
                </a:schemeClr>
              </a:solidFill>
            </a:rPr>
            <a:t>javíttatása</a:t>
          </a:r>
          <a:r>
            <a:rPr lang="hu-HU" sz="1400" kern="1200" dirty="0" smtClean="0">
              <a:solidFill>
                <a:schemeClr val="tx1">
                  <a:lumMod val="65000"/>
                  <a:lumOff val="35000"/>
                </a:schemeClr>
              </a:solidFill>
            </a:rPr>
            <a:t>. </a:t>
          </a:r>
          <a:r>
            <a:rPr lang="hu-HU" sz="1400" kern="1200" dirty="0" err="1" smtClean="0">
              <a:solidFill>
                <a:schemeClr val="tx1">
                  <a:lumMod val="65000"/>
                  <a:lumOff val="35000"/>
                </a:schemeClr>
              </a:solidFill>
            </a:rPr>
            <a:t>Disszemináció</a:t>
          </a:r>
          <a:r>
            <a:rPr lang="hu-HU" sz="1400" kern="1200" dirty="0" smtClean="0">
              <a:solidFill>
                <a:schemeClr val="tx1">
                  <a:lumMod val="65000"/>
                  <a:lumOff val="35000"/>
                </a:schemeClr>
              </a:solidFill>
            </a:rPr>
            <a:t> intézményi megszervezése, elősegítése. </a:t>
          </a:r>
          <a:r>
            <a:rPr lang="hu-HU" sz="1400" kern="1200" smtClean="0">
              <a:solidFill>
                <a:schemeClr val="tx1">
                  <a:lumMod val="65000"/>
                  <a:lumOff val="35000"/>
                </a:schemeClr>
              </a:solidFill>
            </a:rPr>
            <a:t>Fotódokumentáció gyűjtése.</a:t>
          </a:r>
          <a:endParaRPr lang="en-US" sz="1400" kern="1200" dirty="0">
            <a:solidFill>
              <a:schemeClr val="tx1">
                <a:lumMod val="65000"/>
                <a:lumOff val="35000"/>
              </a:schemeClr>
            </a:solidFill>
          </a:endParaRPr>
        </a:p>
      </dsp:txBody>
      <dsp:txXfrm>
        <a:off x="3566530" y="3250648"/>
        <a:ext cx="3895442" cy="202131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a:extLst>
              <a:ext uri="{FF2B5EF4-FFF2-40B4-BE49-F238E27FC236}">
                <a16:creationId xmlns:a16="http://schemas.microsoft.com/office/drawing/2014/main" id="{281F34B0-75D6-0999-9620-3C92CDD8321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a:extLst>
              <a:ext uri="{FF2B5EF4-FFF2-40B4-BE49-F238E27FC236}">
                <a16:creationId xmlns:a16="http://schemas.microsoft.com/office/drawing/2014/main" id="{5193A634-F55E-4215-A8AE-3FBEBC3980B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436824-8C14-4F9D-BF51-059C83F70B91}" type="datetimeFigureOut">
              <a:rPr lang="hu-HU" smtClean="0"/>
              <a:t>2023. 10. 27.</a:t>
            </a:fld>
            <a:endParaRPr lang="hu-HU"/>
          </a:p>
        </p:txBody>
      </p:sp>
      <p:sp>
        <p:nvSpPr>
          <p:cNvPr id="4" name="Élőláb helye 3">
            <a:extLst>
              <a:ext uri="{FF2B5EF4-FFF2-40B4-BE49-F238E27FC236}">
                <a16:creationId xmlns:a16="http://schemas.microsoft.com/office/drawing/2014/main" id="{E94BE1F9-B0B6-A865-F210-623905CB3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5" name="Dia számának helye 4">
            <a:extLst>
              <a:ext uri="{FF2B5EF4-FFF2-40B4-BE49-F238E27FC236}">
                <a16:creationId xmlns:a16="http://schemas.microsoft.com/office/drawing/2014/main" id="{CE41E177-8475-E742-8F11-0BE2EDF5D99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1F44A8C-E101-40FC-BDCC-F7306015D66B}" type="slidenum">
              <a:rPr lang="hu-HU" smtClean="0"/>
              <a:t>‹#›</a:t>
            </a:fld>
            <a:endParaRPr lang="hu-HU"/>
          </a:p>
        </p:txBody>
      </p:sp>
    </p:spTree>
    <p:extLst>
      <p:ext uri="{BB962C8B-B14F-4D97-AF65-F5344CB8AC3E}">
        <p14:creationId xmlns:p14="http://schemas.microsoft.com/office/powerpoint/2010/main" val="896836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02DEDB-7FA3-42AA-9E57-0E5504AF502A}" type="datetimeFigureOut">
              <a:rPr lang="hu-HU" smtClean="0"/>
              <a:t>2023. 10. 27.</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11F589-179E-49D3-A402-F59F29060498}" type="slidenum">
              <a:rPr lang="hu-HU" smtClean="0"/>
              <a:t>‹#›</a:t>
            </a:fld>
            <a:endParaRPr lang="hu-HU"/>
          </a:p>
        </p:txBody>
      </p:sp>
    </p:spTree>
    <p:extLst>
      <p:ext uri="{BB962C8B-B14F-4D97-AF65-F5344CB8AC3E}">
        <p14:creationId xmlns:p14="http://schemas.microsoft.com/office/powerpoint/2010/main" val="4013643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5911F589-179E-49D3-A402-F59F29060498}" type="slidenum">
              <a:rPr lang="hu-HU" smtClean="0"/>
              <a:t>1</a:t>
            </a:fld>
            <a:endParaRPr lang="hu-HU"/>
          </a:p>
        </p:txBody>
      </p:sp>
    </p:spTree>
    <p:extLst>
      <p:ext uri="{BB962C8B-B14F-4D97-AF65-F5344CB8AC3E}">
        <p14:creationId xmlns:p14="http://schemas.microsoft.com/office/powerpoint/2010/main" val="2645176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5911F589-179E-49D3-A402-F59F29060498}" type="slidenum">
              <a:rPr lang="hu-HU" smtClean="0"/>
              <a:t>2</a:t>
            </a:fld>
            <a:endParaRPr lang="hu-HU"/>
          </a:p>
        </p:txBody>
      </p:sp>
    </p:spTree>
    <p:extLst>
      <p:ext uri="{BB962C8B-B14F-4D97-AF65-F5344CB8AC3E}">
        <p14:creationId xmlns:p14="http://schemas.microsoft.com/office/powerpoint/2010/main" val="3304790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5911F589-179E-49D3-A402-F59F29060498}" type="slidenum">
              <a:rPr lang="hu-HU" smtClean="0"/>
              <a:t>3</a:t>
            </a:fld>
            <a:endParaRPr lang="hu-HU"/>
          </a:p>
        </p:txBody>
      </p:sp>
    </p:spTree>
    <p:extLst>
      <p:ext uri="{BB962C8B-B14F-4D97-AF65-F5344CB8AC3E}">
        <p14:creationId xmlns:p14="http://schemas.microsoft.com/office/powerpoint/2010/main" val="1554294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5911F589-179E-49D3-A402-F59F29060498}" type="slidenum">
              <a:rPr lang="hu-HU" smtClean="0"/>
              <a:t>13</a:t>
            </a:fld>
            <a:endParaRPr lang="hu-HU"/>
          </a:p>
        </p:txBody>
      </p:sp>
    </p:spTree>
    <p:extLst>
      <p:ext uri="{BB962C8B-B14F-4D97-AF65-F5344CB8AC3E}">
        <p14:creationId xmlns:p14="http://schemas.microsoft.com/office/powerpoint/2010/main" val="1937806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5911F589-179E-49D3-A402-F59F29060498}" type="slidenum">
              <a:rPr lang="hu-HU" smtClean="0"/>
              <a:t>18</a:t>
            </a:fld>
            <a:endParaRPr lang="hu-HU"/>
          </a:p>
        </p:txBody>
      </p:sp>
    </p:spTree>
    <p:extLst>
      <p:ext uri="{BB962C8B-B14F-4D97-AF65-F5344CB8AC3E}">
        <p14:creationId xmlns:p14="http://schemas.microsoft.com/office/powerpoint/2010/main" val="1464291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5911F589-179E-49D3-A402-F59F29060498}" type="slidenum">
              <a:rPr lang="hu-HU" smtClean="0"/>
              <a:t>19</a:t>
            </a:fld>
            <a:endParaRPr lang="hu-HU"/>
          </a:p>
        </p:txBody>
      </p:sp>
    </p:spTree>
    <p:extLst>
      <p:ext uri="{BB962C8B-B14F-4D97-AF65-F5344CB8AC3E}">
        <p14:creationId xmlns:p14="http://schemas.microsoft.com/office/powerpoint/2010/main" val="596683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14717A9-8959-411D-9ECA-FCC5E701257C}"/>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0EE6467A-036A-4A99-89F8-DEF7F53633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606E2F52-A6CC-457B-9F68-03A1BE9B9B69}"/>
              </a:ext>
            </a:extLst>
          </p:cNvPr>
          <p:cNvSpPr>
            <a:spLocks noGrp="1"/>
          </p:cNvSpPr>
          <p:nvPr>
            <p:ph type="dt" sz="half" idx="10"/>
          </p:nvPr>
        </p:nvSpPr>
        <p:spPr/>
        <p:txBody>
          <a:bodyPr/>
          <a:lstStyle/>
          <a:p>
            <a:fld id="{7E3A4994-1C7A-4EB1-95EA-F8936CC3FD65}" type="datetimeFigureOut">
              <a:rPr lang="hu-HU" smtClean="0"/>
              <a:t>2023. 10. 27.</a:t>
            </a:fld>
            <a:endParaRPr lang="hu-HU"/>
          </a:p>
        </p:txBody>
      </p:sp>
      <p:sp>
        <p:nvSpPr>
          <p:cNvPr id="5" name="Élőláb helye 4">
            <a:extLst>
              <a:ext uri="{FF2B5EF4-FFF2-40B4-BE49-F238E27FC236}">
                <a16:creationId xmlns:a16="http://schemas.microsoft.com/office/drawing/2014/main" id="{AFCDAA5A-8B96-446B-B87F-3D7CBC6538D8}"/>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343A2368-8F3F-4A6C-BB5D-ED9BBBB8BED0}"/>
              </a:ext>
            </a:extLst>
          </p:cNvPr>
          <p:cNvSpPr>
            <a:spLocks noGrp="1"/>
          </p:cNvSpPr>
          <p:nvPr>
            <p:ph type="sldNum" sz="quarter" idx="12"/>
          </p:nvPr>
        </p:nvSpPr>
        <p:spPr/>
        <p:txBody>
          <a:bodyPr/>
          <a:lstStyle/>
          <a:p>
            <a:fld id="{3F0F5DD1-5169-4160-9D5A-37B7D5FCB117}" type="slidenum">
              <a:rPr lang="hu-HU" smtClean="0"/>
              <a:t>‹#›</a:t>
            </a:fld>
            <a:endParaRPr lang="hu-HU"/>
          </a:p>
        </p:txBody>
      </p:sp>
    </p:spTree>
    <p:extLst>
      <p:ext uri="{BB962C8B-B14F-4D97-AF65-F5344CB8AC3E}">
        <p14:creationId xmlns:p14="http://schemas.microsoft.com/office/powerpoint/2010/main" val="716142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7057CC9-4293-4F48-A187-6EA2E917DDF4}"/>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DD7560FF-51ED-4566-B64F-3AEB2739F68B}"/>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74F67958-5D17-48B0-943A-5BEF0C0D4CEC}"/>
              </a:ext>
            </a:extLst>
          </p:cNvPr>
          <p:cNvSpPr>
            <a:spLocks noGrp="1"/>
          </p:cNvSpPr>
          <p:nvPr>
            <p:ph type="dt" sz="half" idx="10"/>
          </p:nvPr>
        </p:nvSpPr>
        <p:spPr/>
        <p:txBody>
          <a:bodyPr/>
          <a:lstStyle/>
          <a:p>
            <a:fld id="{7E3A4994-1C7A-4EB1-95EA-F8936CC3FD65}" type="datetimeFigureOut">
              <a:rPr lang="hu-HU" smtClean="0"/>
              <a:t>2023. 10. 27.</a:t>
            </a:fld>
            <a:endParaRPr lang="hu-HU"/>
          </a:p>
        </p:txBody>
      </p:sp>
      <p:sp>
        <p:nvSpPr>
          <p:cNvPr id="5" name="Élőláb helye 4">
            <a:extLst>
              <a:ext uri="{FF2B5EF4-FFF2-40B4-BE49-F238E27FC236}">
                <a16:creationId xmlns:a16="http://schemas.microsoft.com/office/drawing/2014/main" id="{9AFAEF1B-A592-468A-AAF3-AB5C38A24D98}"/>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8175109C-E67C-44DA-82C4-9F66D7247BE4}"/>
              </a:ext>
            </a:extLst>
          </p:cNvPr>
          <p:cNvSpPr>
            <a:spLocks noGrp="1"/>
          </p:cNvSpPr>
          <p:nvPr>
            <p:ph type="sldNum" sz="quarter" idx="12"/>
          </p:nvPr>
        </p:nvSpPr>
        <p:spPr/>
        <p:txBody>
          <a:bodyPr/>
          <a:lstStyle/>
          <a:p>
            <a:fld id="{3F0F5DD1-5169-4160-9D5A-37B7D5FCB117}" type="slidenum">
              <a:rPr lang="hu-HU" smtClean="0"/>
              <a:t>‹#›</a:t>
            </a:fld>
            <a:endParaRPr lang="hu-HU"/>
          </a:p>
        </p:txBody>
      </p:sp>
    </p:spTree>
    <p:extLst>
      <p:ext uri="{BB962C8B-B14F-4D97-AF65-F5344CB8AC3E}">
        <p14:creationId xmlns:p14="http://schemas.microsoft.com/office/powerpoint/2010/main" val="2090248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63680939-7E67-42D2-B9B4-5E99D541EA40}"/>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0BDE740B-0689-4F3B-A75D-7C867FC9F586}"/>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C35C52B9-8B50-4F29-AE4F-BBE0F1706ADD}"/>
              </a:ext>
            </a:extLst>
          </p:cNvPr>
          <p:cNvSpPr>
            <a:spLocks noGrp="1"/>
          </p:cNvSpPr>
          <p:nvPr>
            <p:ph type="dt" sz="half" idx="10"/>
          </p:nvPr>
        </p:nvSpPr>
        <p:spPr/>
        <p:txBody>
          <a:bodyPr/>
          <a:lstStyle/>
          <a:p>
            <a:fld id="{7E3A4994-1C7A-4EB1-95EA-F8936CC3FD65}" type="datetimeFigureOut">
              <a:rPr lang="hu-HU" smtClean="0"/>
              <a:t>2023. 10. 27.</a:t>
            </a:fld>
            <a:endParaRPr lang="hu-HU"/>
          </a:p>
        </p:txBody>
      </p:sp>
      <p:sp>
        <p:nvSpPr>
          <p:cNvPr id="5" name="Élőláb helye 4">
            <a:extLst>
              <a:ext uri="{FF2B5EF4-FFF2-40B4-BE49-F238E27FC236}">
                <a16:creationId xmlns:a16="http://schemas.microsoft.com/office/drawing/2014/main" id="{71FD52F2-FCA3-423B-928E-A184E453F5D9}"/>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417971D4-F103-4319-AB3D-20835FAB7656}"/>
              </a:ext>
            </a:extLst>
          </p:cNvPr>
          <p:cNvSpPr>
            <a:spLocks noGrp="1"/>
          </p:cNvSpPr>
          <p:nvPr>
            <p:ph type="sldNum" sz="quarter" idx="12"/>
          </p:nvPr>
        </p:nvSpPr>
        <p:spPr/>
        <p:txBody>
          <a:bodyPr/>
          <a:lstStyle/>
          <a:p>
            <a:fld id="{3F0F5DD1-5169-4160-9D5A-37B7D5FCB117}" type="slidenum">
              <a:rPr lang="hu-HU" smtClean="0"/>
              <a:t>‹#›</a:t>
            </a:fld>
            <a:endParaRPr lang="hu-HU"/>
          </a:p>
        </p:txBody>
      </p:sp>
    </p:spTree>
    <p:extLst>
      <p:ext uri="{BB962C8B-B14F-4D97-AF65-F5344CB8AC3E}">
        <p14:creationId xmlns:p14="http://schemas.microsoft.com/office/powerpoint/2010/main" val="4262483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pic>
        <p:nvPicPr>
          <p:cNvPr id="8" name="WordPictureWatermark1693989298">
            <a:extLst>
              <a:ext uri="{FF2B5EF4-FFF2-40B4-BE49-F238E27FC236}">
                <a16:creationId xmlns:a16="http://schemas.microsoft.com/office/drawing/2014/main" id="{11CA13E6-6AAE-362E-4202-F82D50E3BCCB}"/>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0753" b="3720"/>
          <a:stretch/>
        </p:blipFill>
        <p:spPr bwMode="auto">
          <a:xfrm>
            <a:off x="6984866" y="0"/>
            <a:ext cx="516382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ím 1">
            <a:extLst>
              <a:ext uri="{FF2B5EF4-FFF2-40B4-BE49-F238E27FC236}">
                <a16:creationId xmlns:a16="http://schemas.microsoft.com/office/drawing/2014/main" id="{4510C185-C7BC-4C93-A3DC-9E1DA1C93707}"/>
              </a:ext>
            </a:extLst>
          </p:cNvPr>
          <p:cNvSpPr>
            <a:spLocks noGrp="1"/>
          </p:cNvSpPr>
          <p:nvPr>
            <p:ph type="title"/>
          </p:nvPr>
        </p:nvSpPr>
        <p:spPr>
          <a:xfrm>
            <a:off x="3581400" y="366266"/>
            <a:ext cx="7693241" cy="1325563"/>
          </a:xfrm>
        </p:spPr>
        <p:txBody>
          <a:bodyPr>
            <a:normAutofit/>
          </a:bodyPr>
          <a:lstStyle>
            <a:lvl1pPr>
              <a:defRPr sz="2800">
                <a:latin typeface="+mn-lt"/>
                <a:ea typeface="Open Sans" panose="020B0606030504020204" pitchFamily="34" charset="0"/>
                <a:cs typeface="Open Sans" panose="020B0606030504020204" pitchFamily="34" charset="0"/>
              </a:defRPr>
            </a:lvl1pPr>
          </a:lstStyle>
          <a:p>
            <a:r>
              <a:rPr lang="hu-HU"/>
              <a:t>Mintacím szerkesztése</a:t>
            </a:r>
          </a:p>
        </p:txBody>
      </p:sp>
      <p:sp>
        <p:nvSpPr>
          <p:cNvPr id="3" name="Tartalom helye 2">
            <a:extLst>
              <a:ext uri="{FF2B5EF4-FFF2-40B4-BE49-F238E27FC236}">
                <a16:creationId xmlns:a16="http://schemas.microsoft.com/office/drawing/2014/main" id="{3C8D18F7-8CED-4F63-A2D2-EE95F7F10F7C}"/>
              </a:ext>
            </a:extLst>
          </p:cNvPr>
          <p:cNvSpPr>
            <a:spLocks noGrp="1"/>
          </p:cNvSpPr>
          <p:nvPr>
            <p:ph idx="1"/>
          </p:nvPr>
        </p:nvSpPr>
        <p:spPr/>
        <p:txBody>
          <a:bodyPr/>
          <a:lstStyle>
            <a:lvl1pPr>
              <a:defRPr sz="1800">
                <a:latin typeface="+mn-lt"/>
                <a:ea typeface="Open Sans" panose="020B0606030504020204" pitchFamily="34" charset="0"/>
                <a:cs typeface="Open Sans" panose="020B0606030504020204" pitchFamily="34" charset="0"/>
              </a:defRPr>
            </a:lvl1pPr>
            <a:lvl2pPr>
              <a:defRPr>
                <a:latin typeface="+mn-lt"/>
                <a:ea typeface="Open Sans" panose="020B0606030504020204" pitchFamily="34" charset="0"/>
                <a:cs typeface="Open Sans" panose="020B0606030504020204" pitchFamily="34" charset="0"/>
              </a:defRPr>
            </a:lvl2pPr>
            <a:lvl3pPr>
              <a:defRPr>
                <a:latin typeface="+mn-lt"/>
                <a:ea typeface="Open Sans" panose="020B0606030504020204" pitchFamily="34" charset="0"/>
                <a:cs typeface="Open Sans" panose="020B0606030504020204" pitchFamily="34" charset="0"/>
              </a:defRPr>
            </a:lvl3pPr>
            <a:lvl4pPr>
              <a:defRPr>
                <a:latin typeface="+mn-lt"/>
                <a:ea typeface="Open Sans" panose="020B0606030504020204" pitchFamily="34" charset="0"/>
                <a:cs typeface="Open Sans" panose="020B0606030504020204" pitchFamily="34" charset="0"/>
              </a:defRPr>
            </a:lvl4pPr>
            <a:lvl5pPr>
              <a:defRPr>
                <a:latin typeface="+mn-lt"/>
                <a:ea typeface="Open Sans" panose="020B0606030504020204" pitchFamily="34" charset="0"/>
                <a:cs typeface="Open Sans" panose="020B0606030504020204" pitchFamily="34" charset="0"/>
              </a:defRPr>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F77D6728-F8D7-44A1-B89B-62A208ADFEA7}"/>
              </a:ext>
            </a:extLst>
          </p:cNvPr>
          <p:cNvSpPr>
            <a:spLocks noGrp="1"/>
          </p:cNvSpPr>
          <p:nvPr>
            <p:ph type="dt" sz="half" idx="10"/>
          </p:nvPr>
        </p:nvSpPr>
        <p:spPr/>
        <p:txBody>
          <a:bodyPr/>
          <a:lstStyle/>
          <a:p>
            <a:fld id="{7E3A4994-1C7A-4EB1-95EA-F8936CC3FD65}" type="datetimeFigureOut">
              <a:rPr lang="hu-HU" smtClean="0"/>
              <a:t>2023. 10. 27.</a:t>
            </a:fld>
            <a:endParaRPr lang="hu-HU"/>
          </a:p>
        </p:txBody>
      </p:sp>
      <p:sp>
        <p:nvSpPr>
          <p:cNvPr id="5" name="Élőláb helye 4">
            <a:extLst>
              <a:ext uri="{FF2B5EF4-FFF2-40B4-BE49-F238E27FC236}">
                <a16:creationId xmlns:a16="http://schemas.microsoft.com/office/drawing/2014/main" id="{017A34CA-4365-4327-AC9D-DA65DEF7CF42}"/>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73C6F680-CB6D-4CFF-90D0-7EAADB3CB4A7}"/>
              </a:ext>
            </a:extLst>
          </p:cNvPr>
          <p:cNvSpPr>
            <a:spLocks noGrp="1"/>
          </p:cNvSpPr>
          <p:nvPr>
            <p:ph type="sldNum" sz="quarter" idx="12"/>
          </p:nvPr>
        </p:nvSpPr>
        <p:spPr/>
        <p:txBody>
          <a:bodyPr/>
          <a:lstStyle/>
          <a:p>
            <a:fld id="{3F0F5DD1-5169-4160-9D5A-37B7D5FCB117}" type="slidenum">
              <a:rPr lang="hu-HU" smtClean="0"/>
              <a:t>‹#›</a:t>
            </a:fld>
            <a:endParaRPr lang="hu-HU"/>
          </a:p>
        </p:txBody>
      </p:sp>
    </p:spTree>
    <p:extLst>
      <p:ext uri="{BB962C8B-B14F-4D97-AF65-F5344CB8AC3E}">
        <p14:creationId xmlns:p14="http://schemas.microsoft.com/office/powerpoint/2010/main" val="3656927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B94C166-BAA0-4350-B8F9-E5A6913F725E}"/>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59B44BA6-87F6-4A4E-ACFE-C7EE5EF867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55109D91-2CDD-4E56-B0F6-803CEE2039BC}"/>
              </a:ext>
            </a:extLst>
          </p:cNvPr>
          <p:cNvSpPr>
            <a:spLocks noGrp="1"/>
          </p:cNvSpPr>
          <p:nvPr>
            <p:ph type="dt" sz="half" idx="10"/>
          </p:nvPr>
        </p:nvSpPr>
        <p:spPr/>
        <p:txBody>
          <a:bodyPr/>
          <a:lstStyle/>
          <a:p>
            <a:fld id="{7E3A4994-1C7A-4EB1-95EA-F8936CC3FD65}" type="datetimeFigureOut">
              <a:rPr lang="hu-HU" smtClean="0"/>
              <a:t>2023. 10. 27.</a:t>
            </a:fld>
            <a:endParaRPr lang="hu-HU"/>
          </a:p>
        </p:txBody>
      </p:sp>
      <p:sp>
        <p:nvSpPr>
          <p:cNvPr id="5" name="Élőláb helye 4">
            <a:extLst>
              <a:ext uri="{FF2B5EF4-FFF2-40B4-BE49-F238E27FC236}">
                <a16:creationId xmlns:a16="http://schemas.microsoft.com/office/drawing/2014/main" id="{5AD98D86-B6AC-4037-BEF2-25DD123B0DDB}"/>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87FBCEFE-A53C-4769-9289-287392A61DFE}"/>
              </a:ext>
            </a:extLst>
          </p:cNvPr>
          <p:cNvSpPr>
            <a:spLocks noGrp="1"/>
          </p:cNvSpPr>
          <p:nvPr>
            <p:ph type="sldNum" sz="quarter" idx="12"/>
          </p:nvPr>
        </p:nvSpPr>
        <p:spPr/>
        <p:txBody>
          <a:bodyPr/>
          <a:lstStyle/>
          <a:p>
            <a:fld id="{3F0F5DD1-5169-4160-9D5A-37B7D5FCB117}" type="slidenum">
              <a:rPr lang="hu-HU" smtClean="0"/>
              <a:t>‹#›</a:t>
            </a:fld>
            <a:endParaRPr lang="hu-HU"/>
          </a:p>
        </p:txBody>
      </p:sp>
    </p:spTree>
    <p:extLst>
      <p:ext uri="{BB962C8B-B14F-4D97-AF65-F5344CB8AC3E}">
        <p14:creationId xmlns:p14="http://schemas.microsoft.com/office/powerpoint/2010/main" val="4162503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A6F2B4B-06E9-4FBC-AE82-B44E63B361FD}"/>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8EDF1ABE-9A95-41FA-A64C-E42A163172E0}"/>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95EEEB39-2B63-46A6-81C4-23FA9D9678B7}"/>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BDDB4FD6-A2B5-4A89-A243-C8FD0A801743}"/>
              </a:ext>
            </a:extLst>
          </p:cNvPr>
          <p:cNvSpPr>
            <a:spLocks noGrp="1"/>
          </p:cNvSpPr>
          <p:nvPr>
            <p:ph type="dt" sz="half" idx="10"/>
          </p:nvPr>
        </p:nvSpPr>
        <p:spPr/>
        <p:txBody>
          <a:bodyPr/>
          <a:lstStyle/>
          <a:p>
            <a:fld id="{7E3A4994-1C7A-4EB1-95EA-F8936CC3FD65}" type="datetimeFigureOut">
              <a:rPr lang="hu-HU" smtClean="0"/>
              <a:t>2023. 10. 27.</a:t>
            </a:fld>
            <a:endParaRPr lang="hu-HU"/>
          </a:p>
        </p:txBody>
      </p:sp>
      <p:sp>
        <p:nvSpPr>
          <p:cNvPr id="6" name="Élőláb helye 5">
            <a:extLst>
              <a:ext uri="{FF2B5EF4-FFF2-40B4-BE49-F238E27FC236}">
                <a16:creationId xmlns:a16="http://schemas.microsoft.com/office/drawing/2014/main" id="{05A1E6DC-A47D-48DB-8949-67D161F97B6F}"/>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09945A64-37C8-4E36-B650-8692677B8BEF}"/>
              </a:ext>
            </a:extLst>
          </p:cNvPr>
          <p:cNvSpPr>
            <a:spLocks noGrp="1"/>
          </p:cNvSpPr>
          <p:nvPr>
            <p:ph type="sldNum" sz="quarter" idx="12"/>
          </p:nvPr>
        </p:nvSpPr>
        <p:spPr/>
        <p:txBody>
          <a:bodyPr/>
          <a:lstStyle/>
          <a:p>
            <a:fld id="{3F0F5DD1-5169-4160-9D5A-37B7D5FCB117}" type="slidenum">
              <a:rPr lang="hu-HU" smtClean="0"/>
              <a:t>‹#›</a:t>
            </a:fld>
            <a:endParaRPr lang="hu-HU"/>
          </a:p>
        </p:txBody>
      </p:sp>
    </p:spTree>
    <p:extLst>
      <p:ext uri="{BB962C8B-B14F-4D97-AF65-F5344CB8AC3E}">
        <p14:creationId xmlns:p14="http://schemas.microsoft.com/office/powerpoint/2010/main" val="522886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A137260-D46A-46ED-914E-244F4917AD1F}"/>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F267BB5B-5F63-406D-A0F0-EAC7ED7941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F45A08AE-1A6E-4081-8EB1-B7156EDD6EA7}"/>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243EDB1C-7BDA-4327-A152-8F0D703FBC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D6E83051-7E95-42CC-AD04-7A93021368A7}"/>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779ECE24-0AFB-4017-9768-EDC1650DBF40}"/>
              </a:ext>
            </a:extLst>
          </p:cNvPr>
          <p:cNvSpPr>
            <a:spLocks noGrp="1"/>
          </p:cNvSpPr>
          <p:nvPr>
            <p:ph type="dt" sz="half" idx="10"/>
          </p:nvPr>
        </p:nvSpPr>
        <p:spPr/>
        <p:txBody>
          <a:bodyPr/>
          <a:lstStyle/>
          <a:p>
            <a:fld id="{7E3A4994-1C7A-4EB1-95EA-F8936CC3FD65}" type="datetimeFigureOut">
              <a:rPr lang="hu-HU" smtClean="0"/>
              <a:t>2023. 10. 27.</a:t>
            </a:fld>
            <a:endParaRPr lang="hu-HU"/>
          </a:p>
        </p:txBody>
      </p:sp>
      <p:sp>
        <p:nvSpPr>
          <p:cNvPr id="8" name="Élőláb helye 7">
            <a:extLst>
              <a:ext uri="{FF2B5EF4-FFF2-40B4-BE49-F238E27FC236}">
                <a16:creationId xmlns:a16="http://schemas.microsoft.com/office/drawing/2014/main" id="{484918BC-E6A2-4287-8C3E-C38EC7351E39}"/>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id="{CBAE520D-F1A5-470F-84CE-D90D88B567EF}"/>
              </a:ext>
            </a:extLst>
          </p:cNvPr>
          <p:cNvSpPr>
            <a:spLocks noGrp="1"/>
          </p:cNvSpPr>
          <p:nvPr>
            <p:ph type="sldNum" sz="quarter" idx="12"/>
          </p:nvPr>
        </p:nvSpPr>
        <p:spPr/>
        <p:txBody>
          <a:bodyPr/>
          <a:lstStyle/>
          <a:p>
            <a:fld id="{3F0F5DD1-5169-4160-9D5A-37B7D5FCB117}" type="slidenum">
              <a:rPr lang="hu-HU" smtClean="0"/>
              <a:t>‹#›</a:t>
            </a:fld>
            <a:endParaRPr lang="hu-HU"/>
          </a:p>
        </p:txBody>
      </p:sp>
    </p:spTree>
    <p:extLst>
      <p:ext uri="{BB962C8B-B14F-4D97-AF65-F5344CB8AC3E}">
        <p14:creationId xmlns:p14="http://schemas.microsoft.com/office/powerpoint/2010/main" val="2298922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CA177B8-6391-4D29-A73C-0D5B8E7E5050}"/>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F7742D6A-7F89-4E62-BE94-8EA444F1F08D}"/>
              </a:ext>
            </a:extLst>
          </p:cNvPr>
          <p:cNvSpPr>
            <a:spLocks noGrp="1"/>
          </p:cNvSpPr>
          <p:nvPr>
            <p:ph type="dt" sz="half" idx="10"/>
          </p:nvPr>
        </p:nvSpPr>
        <p:spPr/>
        <p:txBody>
          <a:bodyPr/>
          <a:lstStyle/>
          <a:p>
            <a:fld id="{7E3A4994-1C7A-4EB1-95EA-F8936CC3FD65}" type="datetimeFigureOut">
              <a:rPr lang="hu-HU" smtClean="0"/>
              <a:t>2023. 10. 27.</a:t>
            </a:fld>
            <a:endParaRPr lang="hu-HU"/>
          </a:p>
        </p:txBody>
      </p:sp>
      <p:sp>
        <p:nvSpPr>
          <p:cNvPr id="4" name="Élőláb helye 3">
            <a:extLst>
              <a:ext uri="{FF2B5EF4-FFF2-40B4-BE49-F238E27FC236}">
                <a16:creationId xmlns:a16="http://schemas.microsoft.com/office/drawing/2014/main" id="{A634F150-EC0D-4532-ADA4-ED2624F55CBC}"/>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039921AF-3158-42AE-83B8-BBB3F5CADC08}"/>
              </a:ext>
            </a:extLst>
          </p:cNvPr>
          <p:cNvSpPr>
            <a:spLocks noGrp="1"/>
          </p:cNvSpPr>
          <p:nvPr>
            <p:ph type="sldNum" sz="quarter" idx="12"/>
          </p:nvPr>
        </p:nvSpPr>
        <p:spPr/>
        <p:txBody>
          <a:bodyPr/>
          <a:lstStyle/>
          <a:p>
            <a:fld id="{3F0F5DD1-5169-4160-9D5A-37B7D5FCB117}" type="slidenum">
              <a:rPr lang="hu-HU" smtClean="0"/>
              <a:t>‹#›</a:t>
            </a:fld>
            <a:endParaRPr lang="hu-HU"/>
          </a:p>
        </p:txBody>
      </p:sp>
    </p:spTree>
    <p:extLst>
      <p:ext uri="{BB962C8B-B14F-4D97-AF65-F5344CB8AC3E}">
        <p14:creationId xmlns:p14="http://schemas.microsoft.com/office/powerpoint/2010/main" val="100176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B5DCC9BD-A67A-4EE6-B015-E877F052A22E}"/>
              </a:ext>
            </a:extLst>
          </p:cNvPr>
          <p:cNvSpPr>
            <a:spLocks noGrp="1"/>
          </p:cNvSpPr>
          <p:nvPr>
            <p:ph type="dt" sz="half" idx="10"/>
          </p:nvPr>
        </p:nvSpPr>
        <p:spPr/>
        <p:txBody>
          <a:bodyPr/>
          <a:lstStyle/>
          <a:p>
            <a:fld id="{7E3A4994-1C7A-4EB1-95EA-F8936CC3FD65}" type="datetimeFigureOut">
              <a:rPr lang="hu-HU" smtClean="0"/>
              <a:t>2023. 10. 27.</a:t>
            </a:fld>
            <a:endParaRPr lang="hu-HU"/>
          </a:p>
        </p:txBody>
      </p:sp>
      <p:sp>
        <p:nvSpPr>
          <p:cNvPr id="3" name="Élőláb helye 2">
            <a:extLst>
              <a:ext uri="{FF2B5EF4-FFF2-40B4-BE49-F238E27FC236}">
                <a16:creationId xmlns:a16="http://schemas.microsoft.com/office/drawing/2014/main" id="{704D73F6-0E7A-48C4-B03B-D48DF76BF34F}"/>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id="{84CD204F-E414-4EA4-B9D1-99738E6D4DE6}"/>
              </a:ext>
            </a:extLst>
          </p:cNvPr>
          <p:cNvSpPr>
            <a:spLocks noGrp="1"/>
          </p:cNvSpPr>
          <p:nvPr>
            <p:ph type="sldNum" sz="quarter" idx="12"/>
          </p:nvPr>
        </p:nvSpPr>
        <p:spPr/>
        <p:txBody>
          <a:bodyPr/>
          <a:lstStyle/>
          <a:p>
            <a:fld id="{3F0F5DD1-5169-4160-9D5A-37B7D5FCB117}" type="slidenum">
              <a:rPr lang="hu-HU" smtClean="0"/>
              <a:t>‹#›</a:t>
            </a:fld>
            <a:endParaRPr lang="hu-HU"/>
          </a:p>
        </p:txBody>
      </p:sp>
    </p:spTree>
    <p:extLst>
      <p:ext uri="{BB962C8B-B14F-4D97-AF65-F5344CB8AC3E}">
        <p14:creationId xmlns:p14="http://schemas.microsoft.com/office/powerpoint/2010/main" val="3704346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46478DC-78D7-4178-84C9-74501E82449A}"/>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F7431C0A-93FE-4C47-BE55-DF6C0253F3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091889FE-080B-4975-9F04-A5114ADAC8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4233A082-C38A-49C6-AFF1-8D1DE36B24F4}"/>
              </a:ext>
            </a:extLst>
          </p:cNvPr>
          <p:cNvSpPr>
            <a:spLocks noGrp="1"/>
          </p:cNvSpPr>
          <p:nvPr>
            <p:ph type="dt" sz="half" idx="10"/>
          </p:nvPr>
        </p:nvSpPr>
        <p:spPr/>
        <p:txBody>
          <a:bodyPr/>
          <a:lstStyle/>
          <a:p>
            <a:fld id="{7E3A4994-1C7A-4EB1-95EA-F8936CC3FD65}" type="datetimeFigureOut">
              <a:rPr lang="hu-HU" smtClean="0"/>
              <a:t>2023. 10. 27.</a:t>
            </a:fld>
            <a:endParaRPr lang="hu-HU"/>
          </a:p>
        </p:txBody>
      </p:sp>
      <p:sp>
        <p:nvSpPr>
          <p:cNvPr id="6" name="Élőláb helye 5">
            <a:extLst>
              <a:ext uri="{FF2B5EF4-FFF2-40B4-BE49-F238E27FC236}">
                <a16:creationId xmlns:a16="http://schemas.microsoft.com/office/drawing/2014/main" id="{45C47C27-2A97-4A20-A1D9-7B24EAC38F26}"/>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8BC10702-C0D0-4FB1-961B-19BE84A2099C}"/>
              </a:ext>
            </a:extLst>
          </p:cNvPr>
          <p:cNvSpPr>
            <a:spLocks noGrp="1"/>
          </p:cNvSpPr>
          <p:nvPr>
            <p:ph type="sldNum" sz="quarter" idx="12"/>
          </p:nvPr>
        </p:nvSpPr>
        <p:spPr/>
        <p:txBody>
          <a:bodyPr/>
          <a:lstStyle/>
          <a:p>
            <a:fld id="{3F0F5DD1-5169-4160-9D5A-37B7D5FCB117}" type="slidenum">
              <a:rPr lang="hu-HU" smtClean="0"/>
              <a:t>‹#›</a:t>
            </a:fld>
            <a:endParaRPr lang="hu-HU"/>
          </a:p>
        </p:txBody>
      </p:sp>
    </p:spTree>
    <p:extLst>
      <p:ext uri="{BB962C8B-B14F-4D97-AF65-F5344CB8AC3E}">
        <p14:creationId xmlns:p14="http://schemas.microsoft.com/office/powerpoint/2010/main" val="2233173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4B352F5-BEB0-49AB-A7F2-6564951FC8B4}"/>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817879A5-10E8-44FF-9F1F-E9C4EC21AD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ED0DFFFA-1934-46BA-9244-279B6DEB56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CABF5428-4416-4E54-AD7F-E0E4E2FA62F8}"/>
              </a:ext>
            </a:extLst>
          </p:cNvPr>
          <p:cNvSpPr>
            <a:spLocks noGrp="1"/>
          </p:cNvSpPr>
          <p:nvPr>
            <p:ph type="dt" sz="half" idx="10"/>
          </p:nvPr>
        </p:nvSpPr>
        <p:spPr/>
        <p:txBody>
          <a:bodyPr/>
          <a:lstStyle/>
          <a:p>
            <a:fld id="{7E3A4994-1C7A-4EB1-95EA-F8936CC3FD65}" type="datetimeFigureOut">
              <a:rPr lang="hu-HU" smtClean="0"/>
              <a:t>2023. 10. 27.</a:t>
            </a:fld>
            <a:endParaRPr lang="hu-HU"/>
          </a:p>
        </p:txBody>
      </p:sp>
      <p:sp>
        <p:nvSpPr>
          <p:cNvPr id="6" name="Élőláb helye 5">
            <a:extLst>
              <a:ext uri="{FF2B5EF4-FFF2-40B4-BE49-F238E27FC236}">
                <a16:creationId xmlns:a16="http://schemas.microsoft.com/office/drawing/2014/main" id="{595EE2DB-12C9-4532-870F-C60EFCEE992D}"/>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F686A7B4-DE5D-470B-A404-BC77795AB87F}"/>
              </a:ext>
            </a:extLst>
          </p:cNvPr>
          <p:cNvSpPr>
            <a:spLocks noGrp="1"/>
          </p:cNvSpPr>
          <p:nvPr>
            <p:ph type="sldNum" sz="quarter" idx="12"/>
          </p:nvPr>
        </p:nvSpPr>
        <p:spPr/>
        <p:txBody>
          <a:bodyPr/>
          <a:lstStyle/>
          <a:p>
            <a:fld id="{3F0F5DD1-5169-4160-9D5A-37B7D5FCB117}" type="slidenum">
              <a:rPr lang="hu-HU" smtClean="0"/>
              <a:t>‹#›</a:t>
            </a:fld>
            <a:endParaRPr lang="hu-HU"/>
          </a:p>
        </p:txBody>
      </p:sp>
    </p:spTree>
    <p:extLst>
      <p:ext uri="{BB962C8B-B14F-4D97-AF65-F5344CB8AC3E}">
        <p14:creationId xmlns:p14="http://schemas.microsoft.com/office/powerpoint/2010/main" val="4117739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825532F1-2C7D-4272-B2EF-8FF3F41DDF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C5A5D347-3965-4EC7-BB6E-7604A5B2A1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80CE3339-1987-4A90-A405-E05F3E5F59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3A4994-1C7A-4EB1-95EA-F8936CC3FD65}" type="datetimeFigureOut">
              <a:rPr lang="hu-HU" smtClean="0"/>
              <a:t>2023. 10. 27.</a:t>
            </a:fld>
            <a:endParaRPr lang="hu-HU"/>
          </a:p>
        </p:txBody>
      </p:sp>
      <p:sp>
        <p:nvSpPr>
          <p:cNvPr id="5" name="Élőláb helye 4">
            <a:extLst>
              <a:ext uri="{FF2B5EF4-FFF2-40B4-BE49-F238E27FC236}">
                <a16:creationId xmlns:a16="http://schemas.microsoft.com/office/drawing/2014/main" id="{DDC18A83-5F29-4899-A21F-5658D5363C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BBD89696-C3BB-445A-9455-332770C6A7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0F5DD1-5169-4160-9D5A-37B7D5FCB117}" type="slidenum">
              <a:rPr lang="hu-HU" smtClean="0"/>
              <a:t>‹#›</a:t>
            </a:fld>
            <a:endParaRPr lang="hu-HU"/>
          </a:p>
        </p:txBody>
      </p:sp>
    </p:spTree>
    <p:extLst>
      <p:ext uri="{BB962C8B-B14F-4D97-AF65-F5344CB8AC3E}">
        <p14:creationId xmlns:p14="http://schemas.microsoft.com/office/powerpoint/2010/main" val="387348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pngall.com/task-png" TargetMode="External"/><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1ED8053C-AF28-403A-90F2-67A100EDEC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Freeform: Shape 1036">
            <a:extLst>
              <a:ext uri="{FF2B5EF4-FFF2-40B4-BE49-F238E27FC236}">
                <a16:creationId xmlns:a16="http://schemas.microsoft.com/office/drawing/2014/main" id="{10BCDCE7-03A4-438B-9B4A-0F5E37C4C1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2677" y="456020"/>
            <a:ext cx="6737282" cy="6032228"/>
          </a:xfrm>
          <a:custGeom>
            <a:avLst/>
            <a:gdLst>
              <a:gd name="connsiteX0" fmla="*/ 3069307 w 6737282"/>
              <a:gd name="connsiteY0" fmla="*/ 4550727 h 6032228"/>
              <a:gd name="connsiteX1" fmla="*/ 3741218 w 6737282"/>
              <a:gd name="connsiteY1" fmla="*/ 4550727 h 6032228"/>
              <a:gd name="connsiteX2" fmla="*/ 3772850 w 6737282"/>
              <a:gd name="connsiteY2" fmla="*/ 4554928 h 6032228"/>
              <a:gd name="connsiteX3" fmla="*/ 3794605 w 6737282"/>
              <a:gd name="connsiteY3" fmla="*/ 4564050 h 6032228"/>
              <a:gd name="connsiteX4" fmla="*/ 3781310 w 6737282"/>
              <a:gd name="connsiteY4" fmla="*/ 4587045 h 6032228"/>
              <a:gd name="connsiteX5" fmla="*/ 3310252 w 6737282"/>
              <a:gd name="connsiteY5" fmla="*/ 5401750 h 6032228"/>
              <a:gd name="connsiteX6" fmla="*/ 3029607 w 6737282"/>
              <a:gd name="connsiteY6" fmla="*/ 5564857 h 6032228"/>
              <a:gd name="connsiteX7" fmla="*/ 2804017 w 6737282"/>
              <a:gd name="connsiteY7" fmla="*/ 5564857 h 6032228"/>
              <a:gd name="connsiteX8" fmla="*/ 2777701 w 6737282"/>
              <a:gd name="connsiteY8" fmla="*/ 5564857 h 6032228"/>
              <a:gd name="connsiteX9" fmla="*/ 2752589 w 6737282"/>
              <a:gd name="connsiteY9" fmla="*/ 5521614 h 6032228"/>
              <a:gd name="connsiteX10" fmla="*/ 2629590 w 6737282"/>
              <a:gd name="connsiteY10" fmla="*/ 5309799 h 6032228"/>
              <a:gd name="connsiteX11" fmla="*/ 2629590 w 6737282"/>
              <a:gd name="connsiteY11" fmla="*/ 5191240 h 6032228"/>
              <a:gd name="connsiteX12" fmla="*/ 2966272 w 6737282"/>
              <a:gd name="connsiteY12" fmla="*/ 4611452 h 6032228"/>
              <a:gd name="connsiteX13" fmla="*/ 3069307 w 6737282"/>
              <a:gd name="connsiteY13" fmla="*/ 4550727 h 6032228"/>
              <a:gd name="connsiteX14" fmla="*/ 1224899 w 6737282"/>
              <a:gd name="connsiteY14" fmla="*/ 1805663 h 6032228"/>
              <a:gd name="connsiteX15" fmla="*/ 3029607 w 6737282"/>
              <a:gd name="connsiteY15" fmla="*/ 1805663 h 6032228"/>
              <a:gd name="connsiteX16" fmla="*/ 3310252 w 6737282"/>
              <a:gd name="connsiteY16" fmla="*/ 1968768 h 6032228"/>
              <a:gd name="connsiteX17" fmla="*/ 4210657 w 6737282"/>
              <a:gd name="connsiteY17" fmla="*/ 3526038 h 6032228"/>
              <a:gd name="connsiteX18" fmla="*/ 4210657 w 6737282"/>
              <a:gd name="connsiteY18" fmla="*/ 3844482 h 6032228"/>
              <a:gd name="connsiteX19" fmla="*/ 3876331 w 6737282"/>
              <a:gd name="connsiteY19" fmla="*/ 4422707 h 6032228"/>
              <a:gd name="connsiteX20" fmla="*/ 3848154 w 6737282"/>
              <a:gd name="connsiteY20" fmla="*/ 4471437 h 6032228"/>
              <a:gd name="connsiteX21" fmla="*/ 3849146 w 6737282"/>
              <a:gd name="connsiteY21" fmla="*/ 4471853 h 6032228"/>
              <a:gd name="connsiteX22" fmla="*/ 3898870 w 6737282"/>
              <a:gd name="connsiteY22" fmla="*/ 4522003 h 6032228"/>
              <a:gd name="connsiteX23" fmla="*/ 4277006 w 6737282"/>
              <a:gd name="connsiteY23" fmla="*/ 5175999 h 6032228"/>
              <a:gd name="connsiteX24" fmla="*/ 4277006 w 6737282"/>
              <a:gd name="connsiteY24" fmla="*/ 5309735 h 6032228"/>
              <a:gd name="connsiteX25" fmla="*/ 3898870 w 6737282"/>
              <a:gd name="connsiteY25" fmla="*/ 5963729 h 6032228"/>
              <a:gd name="connsiteX26" fmla="*/ 3781007 w 6737282"/>
              <a:gd name="connsiteY26" fmla="*/ 6032228 h 6032228"/>
              <a:gd name="connsiteX27" fmla="*/ 3023096 w 6737282"/>
              <a:gd name="connsiteY27" fmla="*/ 6032228 h 6032228"/>
              <a:gd name="connsiteX28" fmla="*/ 2906872 w 6737282"/>
              <a:gd name="connsiteY28" fmla="*/ 5963729 h 6032228"/>
              <a:gd name="connsiteX29" fmla="*/ 2703170 w 6737282"/>
              <a:gd name="connsiteY29" fmla="*/ 5612942 h 6032228"/>
              <a:gd name="connsiteX30" fmla="*/ 2680159 w 6737282"/>
              <a:gd name="connsiteY30" fmla="*/ 5573313 h 6032228"/>
              <a:gd name="connsiteX31" fmla="*/ 2698265 w 6737282"/>
              <a:gd name="connsiteY31" fmla="*/ 5573313 h 6032228"/>
              <a:gd name="connsiteX32" fmla="*/ 2783846 w 6737282"/>
              <a:gd name="connsiteY32" fmla="*/ 5573313 h 6032228"/>
              <a:gd name="connsiteX33" fmla="*/ 2821023 w 6737282"/>
              <a:gd name="connsiteY33" fmla="*/ 5637336 h 6032228"/>
              <a:gd name="connsiteX34" fmla="*/ 2963060 w 6737282"/>
              <a:gd name="connsiteY34" fmla="*/ 5881934 h 6032228"/>
              <a:gd name="connsiteX35" fmla="*/ 3066097 w 6737282"/>
              <a:gd name="connsiteY35" fmla="*/ 5942660 h 6032228"/>
              <a:gd name="connsiteX36" fmla="*/ 3738008 w 6737282"/>
              <a:gd name="connsiteY36" fmla="*/ 5942660 h 6032228"/>
              <a:gd name="connsiteX37" fmla="*/ 3842494 w 6737282"/>
              <a:gd name="connsiteY37" fmla="*/ 5881934 h 6032228"/>
              <a:gd name="connsiteX38" fmla="*/ 4177724 w 6737282"/>
              <a:gd name="connsiteY38" fmla="*/ 5302148 h 6032228"/>
              <a:gd name="connsiteX39" fmla="*/ 4177724 w 6737282"/>
              <a:gd name="connsiteY39" fmla="*/ 5183586 h 6032228"/>
              <a:gd name="connsiteX40" fmla="*/ 3842494 w 6737282"/>
              <a:gd name="connsiteY40" fmla="*/ 4603800 h 6032228"/>
              <a:gd name="connsiteX41" fmla="*/ 3798414 w 6737282"/>
              <a:gd name="connsiteY41" fmla="*/ 4559340 h 6032228"/>
              <a:gd name="connsiteX42" fmla="*/ 3793313 w 6737282"/>
              <a:gd name="connsiteY42" fmla="*/ 4557203 h 6032228"/>
              <a:gd name="connsiteX43" fmla="*/ 3820657 w 6737282"/>
              <a:gd name="connsiteY43" fmla="*/ 4509913 h 6032228"/>
              <a:gd name="connsiteX44" fmla="*/ 3840991 w 6737282"/>
              <a:gd name="connsiteY44" fmla="*/ 4474742 h 6032228"/>
              <a:gd name="connsiteX45" fmla="*/ 3819900 w 6737282"/>
              <a:gd name="connsiteY45" fmla="*/ 4465898 h 6032228"/>
              <a:gd name="connsiteX46" fmla="*/ 3784219 w 6737282"/>
              <a:gd name="connsiteY46" fmla="*/ 4461158 h 6032228"/>
              <a:gd name="connsiteX47" fmla="*/ 3026307 w 6737282"/>
              <a:gd name="connsiteY47" fmla="*/ 4461158 h 6032228"/>
              <a:gd name="connsiteX48" fmla="*/ 2910084 w 6737282"/>
              <a:gd name="connsiteY48" fmla="*/ 4529655 h 6032228"/>
              <a:gd name="connsiteX49" fmla="*/ 2530310 w 6737282"/>
              <a:gd name="connsiteY49" fmla="*/ 5183651 h 6032228"/>
              <a:gd name="connsiteX50" fmla="*/ 2530310 w 6737282"/>
              <a:gd name="connsiteY50" fmla="*/ 5317387 h 6032228"/>
              <a:gd name="connsiteX51" fmla="*/ 2655664 w 6737282"/>
              <a:gd name="connsiteY51" fmla="*/ 5533256 h 6032228"/>
              <a:gd name="connsiteX52" fmla="*/ 2674015 w 6737282"/>
              <a:gd name="connsiteY52" fmla="*/ 5564857 h 6032228"/>
              <a:gd name="connsiteX53" fmla="*/ 2589005 w 6737282"/>
              <a:gd name="connsiteY53" fmla="*/ 5564857 h 6032228"/>
              <a:gd name="connsiteX54" fmla="*/ 1224899 w 6737282"/>
              <a:gd name="connsiteY54" fmla="*/ 5564857 h 6032228"/>
              <a:gd name="connsiteX55" fmla="*/ 948151 w 6737282"/>
              <a:gd name="connsiteY55" fmla="*/ 5401750 h 6032228"/>
              <a:gd name="connsiteX56" fmla="*/ 43851 w 6737282"/>
              <a:gd name="connsiteY56" fmla="*/ 3844482 h 6032228"/>
              <a:gd name="connsiteX57" fmla="*/ 43851 w 6737282"/>
              <a:gd name="connsiteY57" fmla="*/ 3526038 h 6032228"/>
              <a:gd name="connsiteX58" fmla="*/ 948151 w 6737282"/>
              <a:gd name="connsiteY58" fmla="*/ 1968768 h 6032228"/>
              <a:gd name="connsiteX59" fmla="*/ 1224899 w 6737282"/>
              <a:gd name="connsiteY59" fmla="*/ 1805663 h 6032228"/>
              <a:gd name="connsiteX60" fmla="*/ 4371720 w 6737282"/>
              <a:gd name="connsiteY60" fmla="*/ 257854 h 6032228"/>
              <a:gd name="connsiteX61" fmla="*/ 5796146 w 6737282"/>
              <a:gd name="connsiteY61" fmla="*/ 257854 h 6032228"/>
              <a:gd name="connsiteX62" fmla="*/ 5999634 w 6737282"/>
              <a:gd name="connsiteY62" fmla="*/ 374270 h 6032228"/>
              <a:gd name="connsiteX63" fmla="*/ 6711846 w 6737282"/>
              <a:gd name="connsiteY63" fmla="*/ 1628971 h 6032228"/>
              <a:gd name="connsiteX64" fmla="*/ 6711846 w 6737282"/>
              <a:gd name="connsiteY64" fmla="*/ 1870427 h 6032228"/>
              <a:gd name="connsiteX65" fmla="*/ 5999634 w 6737282"/>
              <a:gd name="connsiteY65" fmla="*/ 3125126 h 6032228"/>
              <a:gd name="connsiteX66" fmla="*/ 5796146 w 6737282"/>
              <a:gd name="connsiteY66" fmla="*/ 3241542 h 6032228"/>
              <a:gd name="connsiteX67" fmla="*/ 4371720 w 6737282"/>
              <a:gd name="connsiteY67" fmla="*/ 3241542 h 6032228"/>
              <a:gd name="connsiteX68" fmla="*/ 4168233 w 6737282"/>
              <a:gd name="connsiteY68" fmla="*/ 3125126 h 6032228"/>
              <a:gd name="connsiteX69" fmla="*/ 3456020 w 6737282"/>
              <a:gd name="connsiteY69" fmla="*/ 1870427 h 6032228"/>
              <a:gd name="connsiteX70" fmla="*/ 3456020 w 6737282"/>
              <a:gd name="connsiteY70" fmla="*/ 1628971 h 6032228"/>
              <a:gd name="connsiteX71" fmla="*/ 4168233 w 6737282"/>
              <a:gd name="connsiteY71" fmla="*/ 374270 h 6032228"/>
              <a:gd name="connsiteX72" fmla="*/ 4371720 w 6737282"/>
              <a:gd name="connsiteY72" fmla="*/ 257854 h 6032228"/>
              <a:gd name="connsiteX73" fmla="*/ 2350132 w 6737282"/>
              <a:gd name="connsiteY73" fmla="*/ 0 h 6032228"/>
              <a:gd name="connsiteX74" fmla="*/ 3150522 w 6737282"/>
              <a:gd name="connsiteY74" fmla="*/ 0 h 6032228"/>
              <a:gd name="connsiteX75" fmla="*/ 3264863 w 6737282"/>
              <a:gd name="connsiteY75" fmla="*/ 65415 h 6032228"/>
              <a:gd name="connsiteX76" fmla="*/ 3665057 w 6737282"/>
              <a:gd name="connsiteY76" fmla="*/ 770436 h 6032228"/>
              <a:gd name="connsiteX77" fmla="*/ 3665057 w 6737282"/>
              <a:gd name="connsiteY77" fmla="*/ 906111 h 6032228"/>
              <a:gd name="connsiteX78" fmla="*/ 3264863 w 6737282"/>
              <a:gd name="connsiteY78" fmla="*/ 1611131 h 6032228"/>
              <a:gd name="connsiteX79" fmla="*/ 3150522 w 6737282"/>
              <a:gd name="connsiteY79" fmla="*/ 1676547 h 6032228"/>
              <a:gd name="connsiteX80" fmla="*/ 2350132 w 6737282"/>
              <a:gd name="connsiteY80" fmla="*/ 1676547 h 6032228"/>
              <a:gd name="connsiteX81" fmla="*/ 2235791 w 6737282"/>
              <a:gd name="connsiteY81" fmla="*/ 1611131 h 6032228"/>
              <a:gd name="connsiteX82" fmla="*/ 1835596 w 6737282"/>
              <a:gd name="connsiteY82" fmla="*/ 906111 h 6032228"/>
              <a:gd name="connsiteX83" fmla="*/ 1835596 w 6737282"/>
              <a:gd name="connsiteY83" fmla="*/ 770436 h 6032228"/>
              <a:gd name="connsiteX84" fmla="*/ 2235791 w 6737282"/>
              <a:gd name="connsiteY84" fmla="*/ 65415 h 6032228"/>
              <a:gd name="connsiteX85" fmla="*/ 2350132 w 6737282"/>
              <a:gd name="connsiteY85" fmla="*/ 0 h 603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737282" h="6032228">
                <a:moveTo>
                  <a:pt x="3069307" y="4550727"/>
                </a:moveTo>
                <a:cubicBezTo>
                  <a:pt x="3069307" y="4550727"/>
                  <a:pt x="3069307" y="4550727"/>
                  <a:pt x="3741218" y="4550727"/>
                </a:cubicBezTo>
                <a:cubicBezTo>
                  <a:pt x="3752102" y="4550727"/>
                  <a:pt x="3762715" y="4552172"/>
                  <a:pt x="3772850" y="4554928"/>
                </a:cubicBezTo>
                <a:lnTo>
                  <a:pt x="3794605" y="4564050"/>
                </a:lnTo>
                <a:lnTo>
                  <a:pt x="3781310" y="4587045"/>
                </a:lnTo>
                <a:cubicBezTo>
                  <a:pt x="3661093" y="4794962"/>
                  <a:pt x="3507216" y="5061097"/>
                  <a:pt x="3310252" y="5401750"/>
                </a:cubicBezTo>
                <a:cubicBezTo>
                  <a:pt x="3251786" y="5502720"/>
                  <a:pt x="3146542" y="5564857"/>
                  <a:pt x="3029607" y="5564857"/>
                </a:cubicBezTo>
                <a:cubicBezTo>
                  <a:pt x="3029607" y="5564857"/>
                  <a:pt x="3029607" y="5564857"/>
                  <a:pt x="2804017" y="5564857"/>
                </a:cubicBezTo>
                <a:lnTo>
                  <a:pt x="2777701" y="5564857"/>
                </a:lnTo>
                <a:lnTo>
                  <a:pt x="2752589" y="5521614"/>
                </a:lnTo>
                <a:cubicBezTo>
                  <a:pt x="2717623" y="5461398"/>
                  <a:pt x="2676936" y="5391332"/>
                  <a:pt x="2629590" y="5309799"/>
                </a:cubicBezTo>
                <a:cubicBezTo>
                  <a:pt x="2607824" y="5273652"/>
                  <a:pt x="2607824" y="5227386"/>
                  <a:pt x="2629590" y="5191240"/>
                </a:cubicBezTo>
                <a:cubicBezTo>
                  <a:pt x="2629590" y="5191240"/>
                  <a:pt x="2629590" y="5191240"/>
                  <a:pt x="2966272" y="4611452"/>
                </a:cubicBezTo>
                <a:cubicBezTo>
                  <a:pt x="2986590" y="4573861"/>
                  <a:pt x="3027221" y="4550727"/>
                  <a:pt x="3069307" y="4550727"/>
                </a:cubicBezTo>
                <a:close/>
                <a:moveTo>
                  <a:pt x="1224899" y="1805663"/>
                </a:moveTo>
                <a:cubicBezTo>
                  <a:pt x="1224899" y="1805663"/>
                  <a:pt x="1224899" y="1805663"/>
                  <a:pt x="3029607" y="1805663"/>
                </a:cubicBezTo>
                <a:cubicBezTo>
                  <a:pt x="3146542" y="1805663"/>
                  <a:pt x="3251786" y="1867798"/>
                  <a:pt x="3310252" y="1968768"/>
                </a:cubicBezTo>
                <a:cubicBezTo>
                  <a:pt x="3310252" y="1968768"/>
                  <a:pt x="3310252" y="1968768"/>
                  <a:pt x="4210657" y="3526038"/>
                </a:cubicBezTo>
                <a:cubicBezTo>
                  <a:pt x="4269126" y="3623125"/>
                  <a:pt x="4269126" y="3747395"/>
                  <a:pt x="4210657" y="3844482"/>
                </a:cubicBezTo>
                <a:cubicBezTo>
                  <a:pt x="4210657" y="3844482"/>
                  <a:pt x="4210657" y="3844482"/>
                  <a:pt x="3876331" y="4422707"/>
                </a:cubicBezTo>
                <a:lnTo>
                  <a:pt x="3848154" y="4471437"/>
                </a:lnTo>
                <a:lnTo>
                  <a:pt x="3849146" y="4471853"/>
                </a:lnTo>
                <a:cubicBezTo>
                  <a:pt x="3869404" y="4483677"/>
                  <a:pt x="3886591" y="4500801"/>
                  <a:pt x="3898870" y="4522003"/>
                </a:cubicBezTo>
                <a:cubicBezTo>
                  <a:pt x="3898870" y="4522003"/>
                  <a:pt x="3898870" y="4522003"/>
                  <a:pt x="4277006" y="5175999"/>
                </a:cubicBezTo>
                <a:cubicBezTo>
                  <a:pt x="4301561" y="5216772"/>
                  <a:pt x="4301561" y="5268961"/>
                  <a:pt x="4277006" y="5309735"/>
                </a:cubicBezTo>
                <a:cubicBezTo>
                  <a:pt x="4277006" y="5309735"/>
                  <a:pt x="4277006" y="5309735"/>
                  <a:pt x="3898870" y="5963729"/>
                </a:cubicBezTo>
                <a:cubicBezTo>
                  <a:pt x="3874314" y="6006133"/>
                  <a:pt x="3830116" y="6032228"/>
                  <a:pt x="3781007" y="6032228"/>
                </a:cubicBezTo>
                <a:cubicBezTo>
                  <a:pt x="3781007" y="6032228"/>
                  <a:pt x="3781007" y="6032228"/>
                  <a:pt x="3023096" y="6032228"/>
                </a:cubicBezTo>
                <a:cubicBezTo>
                  <a:pt x="2975623" y="6032228"/>
                  <a:pt x="2929790" y="6006133"/>
                  <a:pt x="2906872" y="5963729"/>
                </a:cubicBezTo>
                <a:cubicBezTo>
                  <a:pt x="2906872" y="5963729"/>
                  <a:pt x="2906872" y="5963729"/>
                  <a:pt x="2703170" y="5612942"/>
                </a:cubicBezTo>
                <a:lnTo>
                  <a:pt x="2680159" y="5573313"/>
                </a:lnTo>
                <a:lnTo>
                  <a:pt x="2698265" y="5573313"/>
                </a:lnTo>
                <a:lnTo>
                  <a:pt x="2783846" y="5573313"/>
                </a:lnTo>
                <a:lnTo>
                  <a:pt x="2821023" y="5637336"/>
                </a:lnTo>
                <a:cubicBezTo>
                  <a:pt x="2963060" y="5881934"/>
                  <a:pt x="2963060" y="5881934"/>
                  <a:pt x="2963060" y="5881934"/>
                </a:cubicBezTo>
                <a:cubicBezTo>
                  <a:pt x="2983378" y="5919525"/>
                  <a:pt x="3024012" y="5942660"/>
                  <a:pt x="3066097" y="5942660"/>
                </a:cubicBezTo>
                <a:cubicBezTo>
                  <a:pt x="3738008" y="5942660"/>
                  <a:pt x="3738008" y="5942660"/>
                  <a:pt x="3738008" y="5942660"/>
                </a:cubicBezTo>
                <a:cubicBezTo>
                  <a:pt x="3781543" y="5942660"/>
                  <a:pt x="3820726" y="5919525"/>
                  <a:pt x="3842494" y="5881934"/>
                </a:cubicBezTo>
                <a:cubicBezTo>
                  <a:pt x="4177724" y="5302148"/>
                  <a:pt x="4177724" y="5302148"/>
                  <a:pt x="4177724" y="5302148"/>
                </a:cubicBezTo>
                <a:cubicBezTo>
                  <a:pt x="4199492" y="5266000"/>
                  <a:pt x="4199492" y="5219733"/>
                  <a:pt x="4177724" y="5183586"/>
                </a:cubicBezTo>
                <a:cubicBezTo>
                  <a:pt x="3842494" y="4603800"/>
                  <a:pt x="3842494" y="4603800"/>
                  <a:pt x="3842494" y="4603800"/>
                </a:cubicBezTo>
                <a:cubicBezTo>
                  <a:pt x="3831610" y="4585003"/>
                  <a:pt x="3816372" y="4569821"/>
                  <a:pt x="3798414" y="4559340"/>
                </a:cubicBezTo>
                <a:lnTo>
                  <a:pt x="3793313" y="4557203"/>
                </a:lnTo>
                <a:lnTo>
                  <a:pt x="3820657" y="4509913"/>
                </a:lnTo>
                <a:lnTo>
                  <a:pt x="3840991" y="4474742"/>
                </a:lnTo>
                <a:lnTo>
                  <a:pt x="3819900" y="4465898"/>
                </a:lnTo>
                <a:cubicBezTo>
                  <a:pt x="3808466" y="4462788"/>
                  <a:pt x="3796496" y="4461158"/>
                  <a:pt x="3784219" y="4461158"/>
                </a:cubicBezTo>
                <a:cubicBezTo>
                  <a:pt x="3026307" y="4461158"/>
                  <a:pt x="3026307" y="4461158"/>
                  <a:pt x="3026307" y="4461158"/>
                </a:cubicBezTo>
                <a:cubicBezTo>
                  <a:pt x="2978836" y="4461158"/>
                  <a:pt x="2933001" y="4487252"/>
                  <a:pt x="2910084" y="4529655"/>
                </a:cubicBezTo>
                <a:cubicBezTo>
                  <a:pt x="2530310" y="5183651"/>
                  <a:pt x="2530310" y="5183651"/>
                  <a:pt x="2530310" y="5183651"/>
                </a:cubicBezTo>
                <a:cubicBezTo>
                  <a:pt x="2505754" y="5224424"/>
                  <a:pt x="2505754" y="5276613"/>
                  <a:pt x="2530310" y="5317387"/>
                </a:cubicBezTo>
                <a:cubicBezTo>
                  <a:pt x="2577781" y="5399135"/>
                  <a:pt x="2619318" y="5470667"/>
                  <a:pt x="2655664" y="5533256"/>
                </a:cubicBezTo>
                <a:lnTo>
                  <a:pt x="2674015" y="5564857"/>
                </a:lnTo>
                <a:lnTo>
                  <a:pt x="2589005" y="5564857"/>
                </a:lnTo>
                <a:cubicBezTo>
                  <a:pt x="2324644" y="5564857"/>
                  <a:pt x="1901666" y="5564857"/>
                  <a:pt x="1224899" y="5564857"/>
                </a:cubicBezTo>
                <a:cubicBezTo>
                  <a:pt x="1111863" y="5564857"/>
                  <a:pt x="1002722" y="5502720"/>
                  <a:pt x="948151" y="5401750"/>
                </a:cubicBezTo>
                <a:cubicBezTo>
                  <a:pt x="948151" y="5401750"/>
                  <a:pt x="948151" y="5401750"/>
                  <a:pt x="43851" y="3844482"/>
                </a:cubicBezTo>
                <a:cubicBezTo>
                  <a:pt x="-14618" y="3747395"/>
                  <a:pt x="-14618" y="3623125"/>
                  <a:pt x="43851" y="3526038"/>
                </a:cubicBezTo>
                <a:cubicBezTo>
                  <a:pt x="43851" y="3526038"/>
                  <a:pt x="43851" y="3526038"/>
                  <a:pt x="948151" y="1968768"/>
                </a:cubicBezTo>
                <a:cubicBezTo>
                  <a:pt x="1002722" y="1867798"/>
                  <a:pt x="1111863" y="1805663"/>
                  <a:pt x="1224899" y="1805663"/>
                </a:cubicBezTo>
                <a:close/>
                <a:moveTo>
                  <a:pt x="4371720" y="257854"/>
                </a:moveTo>
                <a:cubicBezTo>
                  <a:pt x="5796146" y="257854"/>
                  <a:pt x="5796146" y="257854"/>
                  <a:pt x="5796146" y="257854"/>
                </a:cubicBezTo>
                <a:cubicBezTo>
                  <a:pt x="5868214" y="257854"/>
                  <a:pt x="5961481" y="309594"/>
                  <a:pt x="5999634" y="374270"/>
                </a:cubicBezTo>
                <a:cubicBezTo>
                  <a:pt x="6711846" y="1628971"/>
                  <a:pt x="6711846" y="1628971"/>
                  <a:pt x="6711846" y="1628971"/>
                </a:cubicBezTo>
                <a:cubicBezTo>
                  <a:pt x="6745761" y="1697958"/>
                  <a:pt x="6745761" y="1801438"/>
                  <a:pt x="6711846" y="1870427"/>
                </a:cubicBezTo>
                <a:cubicBezTo>
                  <a:pt x="5999634" y="3125126"/>
                  <a:pt x="5999634" y="3125126"/>
                  <a:pt x="5999634" y="3125126"/>
                </a:cubicBezTo>
                <a:cubicBezTo>
                  <a:pt x="5961481" y="3189803"/>
                  <a:pt x="5868214" y="3241542"/>
                  <a:pt x="5796146" y="3241542"/>
                </a:cubicBezTo>
                <a:lnTo>
                  <a:pt x="4371720" y="3241542"/>
                </a:lnTo>
                <a:cubicBezTo>
                  <a:pt x="4295413" y="3241542"/>
                  <a:pt x="4202148" y="3189803"/>
                  <a:pt x="4168233" y="3125126"/>
                </a:cubicBezTo>
                <a:cubicBezTo>
                  <a:pt x="3456020" y="1870427"/>
                  <a:pt x="3456020" y="1870427"/>
                  <a:pt x="3456020" y="1870427"/>
                </a:cubicBezTo>
                <a:cubicBezTo>
                  <a:pt x="3417865" y="1801438"/>
                  <a:pt x="3417865" y="1697958"/>
                  <a:pt x="3456020" y="1628971"/>
                </a:cubicBezTo>
                <a:cubicBezTo>
                  <a:pt x="4168233" y="374270"/>
                  <a:pt x="4168233" y="374270"/>
                  <a:pt x="4168233" y="374270"/>
                </a:cubicBezTo>
                <a:cubicBezTo>
                  <a:pt x="4202148" y="309594"/>
                  <a:pt x="4295413" y="257854"/>
                  <a:pt x="4371720" y="257854"/>
                </a:cubicBezTo>
                <a:close/>
                <a:moveTo>
                  <a:pt x="2350132" y="0"/>
                </a:moveTo>
                <a:cubicBezTo>
                  <a:pt x="3150522" y="0"/>
                  <a:pt x="3150522" y="0"/>
                  <a:pt x="3150522" y="0"/>
                </a:cubicBezTo>
                <a:cubicBezTo>
                  <a:pt x="3191018" y="0"/>
                  <a:pt x="3243425" y="29073"/>
                  <a:pt x="3264863" y="65415"/>
                </a:cubicBezTo>
                <a:cubicBezTo>
                  <a:pt x="3665057" y="770436"/>
                  <a:pt x="3665057" y="770436"/>
                  <a:pt x="3665057" y="770436"/>
                </a:cubicBezTo>
                <a:cubicBezTo>
                  <a:pt x="3684115" y="809200"/>
                  <a:pt x="3684115" y="867346"/>
                  <a:pt x="3665057" y="906111"/>
                </a:cubicBezTo>
                <a:cubicBezTo>
                  <a:pt x="3264863" y="1611131"/>
                  <a:pt x="3264863" y="1611131"/>
                  <a:pt x="3264863" y="1611131"/>
                </a:cubicBezTo>
                <a:cubicBezTo>
                  <a:pt x="3243425" y="1647474"/>
                  <a:pt x="3191018" y="1676547"/>
                  <a:pt x="3150522" y="1676547"/>
                </a:cubicBezTo>
                <a:lnTo>
                  <a:pt x="2350132" y="1676547"/>
                </a:lnTo>
                <a:cubicBezTo>
                  <a:pt x="2307254" y="1676547"/>
                  <a:pt x="2254848" y="1647474"/>
                  <a:pt x="2235791" y="1611131"/>
                </a:cubicBezTo>
                <a:cubicBezTo>
                  <a:pt x="1835596" y="906111"/>
                  <a:pt x="1835596" y="906111"/>
                  <a:pt x="1835596" y="906111"/>
                </a:cubicBezTo>
                <a:cubicBezTo>
                  <a:pt x="1814157" y="867346"/>
                  <a:pt x="1814157" y="809200"/>
                  <a:pt x="1835596" y="770436"/>
                </a:cubicBezTo>
                <a:cubicBezTo>
                  <a:pt x="2235791" y="65415"/>
                  <a:pt x="2235791" y="65415"/>
                  <a:pt x="2235791" y="65415"/>
                </a:cubicBezTo>
                <a:cubicBezTo>
                  <a:pt x="2254848" y="29073"/>
                  <a:pt x="2307254" y="0"/>
                  <a:pt x="2350132"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Cím 1">
            <a:extLst>
              <a:ext uri="{FF2B5EF4-FFF2-40B4-BE49-F238E27FC236}">
                <a16:creationId xmlns:a16="http://schemas.microsoft.com/office/drawing/2014/main" id="{06A0F5DA-A871-6D17-E018-2722BC53C1CD}"/>
              </a:ext>
            </a:extLst>
          </p:cNvPr>
          <p:cNvSpPr>
            <a:spLocks noGrp="1"/>
          </p:cNvSpPr>
          <p:nvPr>
            <p:ph type="title"/>
          </p:nvPr>
        </p:nvSpPr>
        <p:spPr>
          <a:xfrm>
            <a:off x="4252816" y="2690446"/>
            <a:ext cx="7009730" cy="3926665"/>
          </a:xfrm>
        </p:spPr>
        <p:txBody>
          <a:bodyPr vert="horz" lIns="91440" tIns="45720" rIns="91440" bIns="45720" rtlCol="0" anchor="t">
            <a:noAutofit/>
          </a:bodyPr>
          <a:lstStyle/>
          <a:p>
            <a:pPr algn="r">
              <a:lnSpc>
                <a:spcPct val="100000"/>
              </a:lnSpc>
            </a:pPr>
            <a:r>
              <a:rPr lang="hu-HU" b="1" dirty="0">
                <a:ea typeface="+mj-ea"/>
                <a:cs typeface="+mj-cs"/>
              </a:rPr>
              <a:t>Nagykanizsai Szakképzési</a:t>
            </a:r>
            <a:r>
              <a:rPr lang="en-US" b="1" dirty="0">
                <a:ea typeface="+mj-ea"/>
                <a:cs typeface="+mj-cs"/>
              </a:rPr>
              <a:t> Centrum</a:t>
            </a:r>
            <a:r>
              <a:rPr lang="hu-HU" b="1" dirty="0">
                <a:ea typeface="+mj-ea"/>
                <a:cs typeface="+mj-cs"/>
              </a:rPr>
              <a:t/>
            </a:r>
            <a:br>
              <a:rPr lang="hu-HU" b="1" dirty="0">
                <a:ea typeface="+mj-ea"/>
                <a:cs typeface="+mj-cs"/>
              </a:rPr>
            </a:br>
            <a:r>
              <a:rPr lang="hu-HU" b="1" dirty="0">
                <a:ea typeface="+mj-ea"/>
                <a:cs typeface="+mj-cs"/>
              </a:rPr>
              <a:t/>
            </a:r>
            <a:br>
              <a:rPr lang="hu-HU" b="1" dirty="0">
                <a:ea typeface="+mj-ea"/>
                <a:cs typeface="+mj-cs"/>
              </a:rPr>
            </a:br>
            <a:r>
              <a:rPr lang="en-US" dirty="0">
                <a:ea typeface="+mj-ea"/>
                <a:cs typeface="+mj-cs"/>
              </a:rPr>
              <a:t>  </a:t>
            </a:r>
            <a:r>
              <a:rPr lang="en-US" sz="2400" dirty="0">
                <a:ea typeface="+mj-ea"/>
                <a:cs typeface="+mj-cs"/>
              </a:rPr>
              <a:t>Erasmus+ </a:t>
            </a:r>
            <a:r>
              <a:rPr lang="en-US" sz="2400" dirty="0" err="1">
                <a:ea typeface="+mj-ea"/>
                <a:cs typeface="+mj-cs"/>
              </a:rPr>
              <a:t>Akkreditáció</a:t>
            </a:r>
            <a:r>
              <a:rPr lang="en-US" sz="2400" dirty="0">
                <a:ea typeface="+mj-ea"/>
                <a:cs typeface="+mj-cs"/>
              </a:rPr>
              <a:t> </a:t>
            </a:r>
            <a:r>
              <a:rPr lang="hu-HU" sz="2400" dirty="0">
                <a:ea typeface="+mj-ea"/>
                <a:cs typeface="+mj-cs"/>
              </a:rPr>
              <a:t>1</a:t>
            </a:r>
            <a:r>
              <a:rPr lang="en-US" sz="2400" dirty="0">
                <a:ea typeface="+mj-ea"/>
                <a:cs typeface="+mj-cs"/>
              </a:rPr>
              <a:t>. </a:t>
            </a:r>
            <a:r>
              <a:rPr lang="en-US" sz="2400" dirty="0" err="1" smtClean="0">
                <a:ea typeface="+mj-ea"/>
                <a:cs typeface="+mj-cs"/>
              </a:rPr>
              <a:t>projektidőszak</a:t>
            </a:r>
            <a:r>
              <a:rPr lang="en-US" dirty="0">
                <a:ea typeface="+mj-ea"/>
                <a:cs typeface="+mj-cs"/>
              </a:rPr>
              <a:t/>
            </a:r>
            <a:br>
              <a:rPr lang="en-US" dirty="0">
                <a:ea typeface="+mj-ea"/>
                <a:cs typeface="+mj-cs"/>
              </a:rPr>
            </a:br>
            <a:r>
              <a:rPr lang="hu-HU" sz="2400" b="1" dirty="0" smtClean="0"/>
              <a:t>2021-1-HU01-KA121-SCH-000005393</a:t>
            </a:r>
            <a:r>
              <a:rPr lang="en-US" dirty="0">
                <a:ea typeface="+mj-ea"/>
                <a:cs typeface="+mj-cs"/>
              </a:rPr>
              <a:t/>
            </a:r>
            <a:br>
              <a:rPr lang="en-US" dirty="0">
                <a:ea typeface="+mj-ea"/>
                <a:cs typeface="+mj-cs"/>
              </a:rPr>
            </a:br>
            <a:r>
              <a:rPr lang="en-US" sz="2400" dirty="0">
                <a:ea typeface="+mj-ea"/>
                <a:cs typeface="+mj-cs"/>
              </a:rPr>
              <a:t>202</a:t>
            </a:r>
            <a:r>
              <a:rPr lang="hu-HU" sz="2400" dirty="0">
                <a:ea typeface="+mj-ea"/>
                <a:cs typeface="+mj-cs"/>
              </a:rPr>
              <a:t>1</a:t>
            </a:r>
            <a:r>
              <a:rPr lang="en-US" sz="2400" dirty="0">
                <a:ea typeface="+mj-ea"/>
                <a:cs typeface="+mj-cs"/>
              </a:rPr>
              <a:t>.0</a:t>
            </a:r>
            <a:r>
              <a:rPr lang="hu-HU" sz="2400" dirty="0">
                <a:ea typeface="+mj-ea"/>
                <a:cs typeface="+mj-cs"/>
              </a:rPr>
              <a:t>9</a:t>
            </a:r>
            <a:r>
              <a:rPr lang="en-US" sz="2400" dirty="0">
                <a:ea typeface="+mj-ea"/>
                <a:cs typeface="+mj-cs"/>
              </a:rPr>
              <a:t>.01 – </a:t>
            </a:r>
            <a:r>
              <a:rPr lang="en-US" sz="2400" dirty="0" smtClean="0">
                <a:ea typeface="+mj-ea"/>
                <a:cs typeface="+mj-cs"/>
              </a:rPr>
              <a:t>202</a:t>
            </a:r>
            <a:r>
              <a:rPr lang="hu-HU" sz="2400" dirty="0">
                <a:ea typeface="+mj-ea"/>
                <a:cs typeface="+mj-cs"/>
              </a:rPr>
              <a:t>3</a:t>
            </a:r>
            <a:r>
              <a:rPr lang="en-US" sz="2400" dirty="0" smtClean="0">
                <a:ea typeface="+mj-ea"/>
                <a:cs typeface="+mj-cs"/>
              </a:rPr>
              <a:t>.</a:t>
            </a:r>
            <a:r>
              <a:rPr lang="hu-HU" sz="2400" dirty="0" smtClean="0">
                <a:ea typeface="+mj-ea"/>
                <a:cs typeface="+mj-cs"/>
              </a:rPr>
              <a:t>08</a:t>
            </a:r>
            <a:r>
              <a:rPr lang="en-US" sz="2400" dirty="0" smtClean="0">
                <a:ea typeface="+mj-ea"/>
                <a:cs typeface="+mj-cs"/>
              </a:rPr>
              <a:t>.3</a:t>
            </a:r>
            <a:r>
              <a:rPr lang="hu-HU" sz="2400" dirty="0" smtClean="0">
                <a:ea typeface="+mj-ea"/>
                <a:cs typeface="+mj-cs"/>
              </a:rPr>
              <a:t>1</a:t>
            </a:r>
            <a:r>
              <a:rPr lang="en-US" dirty="0" smtClean="0">
                <a:ea typeface="+mj-ea"/>
                <a:cs typeface="+mj-cs"/>
              </a:rPr>
              <a:t>.</a:t>
            </a:r>
            <a:r>
              <a:rPr lang="hu-HU" dirty="0" smtClean="0">
                <a:ea typeface="+mj-ea"/>
                <a:cs typeface="+mj-cs"/>
              </a:rPr>
              <a:t/>
            </a:r>
            <a:br>
              <a:rPr lang="hu-HU" dirty="0" smtClean="0">
                <a:ea typeface="+mj-ea"/>
                <a:cs typeface="+mj-cs"/>
              </a:rPr>
            </a:br>
            <a:r>
              <a:rPr lang="hu-HU" dirty="0" smtClean="0">
                <a:ea typeface="+mj-ea"/>
                <a:cs typeface="+mj-cs"/>
              </a:rPr>
              <a:t/>
            </a:r>
            <a:br>
              <a:rPr lang="hu-HU" dirty="0" smtClean="0">
                <a:ea typeface="+mj-ea"/>
                <a:cs typeface="+mj-cs"/>
              </a:rPr>
            </a:br>
            <a:r>
              <a:rPr lang="en-US" sz="2400" dirty="0">
                <a:ea typeface="+mj-ea"/>
                <a:cs typeface="+mj-cs"/>
              </a:rPr>
              <a:t>Erasmus+ </a:t>
            </a:r>
            <a:r>
              <a:rPr lang="en-US" sz="2400" dirty="0" err="1">
                <a:ea typeface="+mj-ea"/>
                <a:cs typeface="+mj-cs"/>
              </a:rPr>
              <a:t>Akkreditáció</a:t>
            </a:r>
            <a:r>
              <a:rPr lang="en-US" sz="2400" dirty="0">
                <a:ea typeface="+mj-ea"/>
                <a:cs typeface="+mj-cs"/>
              </a:rPr>
              <a:t> </a:t>
            </a:r>
            <a:r>
              <a:rPr lang="hu-HU" sz="2400" dirty="0">
                <a:ea typeface="+mj-ea"/>
                <a:cs typeface="+mj-cs"/>
              </a:rPr>
              <a:t>2</a:t>
            </a:r>
            <a:r>
              <a:rPr lang="en-US" sz="2400" dirty="0">
                <a:ea typeface="+mj-ea"/>
                <a:cs typeface="+mj-cs"/>
              </a:rPr>
              <a:t>. </a:t>
            </a:r>
            <a:r>
              <a:rPr lang="en-US" sz="2400" dirty="0" err="1">
                <a:ea typeface="+mj-ea"/>
                <a:cs typeface="+mj-cs"/>
              </a:rPr>
              <a:t>projektidőszak</a:t>
            </a:r>
            <a:r>
              <a:rPr lang="en-US" sz="2400" dirty="0">
                <a:ea typeface="+mj-ea"/>
                <a:cs typeface="+mj-cs"/>
              </a:rPr>
              <a:t/>
            </a:r>
            <a:br>
              <a:rPr lang="en-US" sz="2400" dirty="0">
                <a:ea typeface="+mj-ea"/>
                <a:cs typeface="+mj-cs"/>
              </a:rPr>
            </a:br>
            <a:r>
              <a:rPr lang="hu-HU" sz="2400" b="1" dirty="0">
                <a:ea typeface="+mj-ea"/>
                <a:cs typeface="+mj-cs"/>
              </a:rPr>
              <a:t>2022-1-HU01-KA121-SCH-000060995</a:t>
            </a:r>
            <a:r>
              <a:rPr lang="en-US" sz="2400" dirty="0">
                <a:ea typeface="+mj-ea"/>
                <a:cs typeface="+mj-cs"/>
              </a:rPr>
              <a:t/>
            </a:r>
            <a:br>
              <a:rPr lang="en-US" sz="2400" dirty="0">
                <a:ea typeface="+mj-ea"/>
                <a:cs typeface="+mj-cs"/>
              </a:rPr>
            </a:br>
            <a:r>
              <a:rPr lang="en-US" sz="2400" dirty="0">
                <a:ea typeface="+mj-ea"/>
                <a:cs typeface="+mj-cs"/>
              </a:rPr>
              <a:t>202</a:t>
            </a:r>
            <a:r>
              <a:rPr lang="hu-HU" sz="2400" dirty="0">
                <a:ea typeface="+mj-ea"/>
                <a:cs typeface="+mj-cs"/>
              </a:rPr>
              <a:t>2</a:t>
            </a:r>
            <a:r>
              <a:rPr lang="en-US" sz="2400" dirty="0">
                <a:ea typeface="+mj-ea"/>
                <a:cs typeface="+mj-cs"/>
              </a:rPr>
              <a:t>.0</a:t>
            </a:r>
            <a:r>
              <a:rPr lang="hu-HU" sz="2400" dirty="0">
                <a:ea typeface="+mj-ea"/>
                <a:cs typeface="+mj-cs"/>
              </a:rPr>
              <a:t>6</a:t>
            </a:r>
            <a:r>
              <a:rPr lang="en-US" sz="2400" dirty="0">
                <a:ea typeface="+mj-ea"/>
                <a:cs typeface="+mj-cs"/>
              </a:rPr>
              <a:t>.01 – 202</a:t>
            </a:r>
            <a:r>
              <a:rPr lang="hu-HU" sz="2400" dirty="0">
                <a:ea typeface="+mj-ea"/>
                <a:cs typeface="+mj-cs"/>
              </a:rPr>
              <a:t>3</a:t>
            </a:r>
            <a:r>
              <a:rPr lang="en-US" sz="2400" dirty="0">
                <a:ea typeface="+mj-ea"/>
                <a:cs typeface="+mj-cs"/>
              </a:rPr>
              <a:t>.</a:t>
            </a:r>
            <a:r>
              <a:rPr lang="hu-HU" sz="2400" dirty="0">
                <a:ea typeface="+mj-ea"/>
                <a:cs typeface="+mj-cs"/>
              </a:rPr>
              <a:t>08</a:t>
            </a:r>
            <a:r>
              <a:rPr lang="en-US" sz="2400" dirty="0">
                <a:ea typeface="+mj-ea"/>
                <a:cs typeface="+mj-cs"/>
              </a:rPr>
              <a:t>.3</a:t>
            </a:r>
            <a:r>
              <a:rPr lang="hu-HU" sz="2400" dirty="0">
                <a:ea typeface="+mj-ea"/>
                <a:cs typeface="+mj-cs"/>
              </a:rPr>
              <a:t>1</a:t>
            </a:r>
            <a:endParaRPr lang="en-US" sz="2400" dirty="0">
              <a:ea typeface="+mj-ea"/>
              <a:cs typeface="+mj-cs"/>
            </a:endParaRPr>
          </a:p>
        </p:txBody>
      </p:sp>
      <p:sp>
        <p:nvSpPr>
          <p:cNvPr id="5" name="AutoShape 4">
            <a:extLst>
              <a:ext uri="{FF2B5EF4-FFF2-40B4-BE49-F238E27FC236}">
                <a16:creationId xmlns:a16="http://schemas.microsoft.com/office/drawing/2014/main" id="{ECDAA0FA-1393-F946-04D6-CF2136766B6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4" name="Kép 3">
            <a:extLst>
              <a:ext uri="{FF2B5EF4-FFF2-40B4-BE49-F238E27FC236}">
                <a16:creationId xmlns:a16="http://schemas.microsoft.com/office/drawing/2014/main" id="{675F7159-8DA5-AE19-8C37-7B77FF24EADB}"/>
              </a:ext>
            </a:extLst>
          </p:cNvPr>
          <p:cNvPicPr>
            <a:picLocks noChangeAspect="1"/>
          </p:cNvPicPr>
          <p:nvPr/>
        </p:nvPicPr>
        <p:blipFill>
          <a:blip r:embed="rId3"/>
          <a:stretch>
            <a:fillRect/>
          </a:stretch>
        </p:blipFill>
        <p:spPr>
          <a:xfrm>
            <a:off x="7212036" y="195249"/>
            <a:ext cx="4759858" cy="18948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Kép 5">
            <a:extLst>
              <a:ext uri="{FF2B5EF4-FFF2-40B4-BE49-F238E27FC236}">
                <a16:creationId xmlns:a16="http://schemas.microsoft.com/office/drawing/2014/main" id="{F79B095D-22A3-A36A-4CC9-C31A4A911B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3742" y="3350480"/>
            <a:ext cx="3048000" cy="1495425"/>
          </a:xfrm>
          <a:prstGeom prst="rect">
            <a:avLst/>
          </a:prstGeom>
        </p:spPr>
      </p:pic>
      <p:sp>
        <p:nvSpPr>
          <p:cNvPr id="3" name="Szövegdoboz 2"/>
          <p:cNvSpPr txBox="1"/>
          <p:nvPr/>
        </p:nvSpPr>
        <p:spPr>
          <a:xfrm>
            <a:off x="1183742" y="5478338"/>
            <a:ext cx="3592013" cy="1138773"/>
          </a:xfrm>
          <a:prstGeom prst="rect">
            <a:avLst/>
          </a:prstGeom>
          <a:noFill/>
        </p:spPr>
        <p:txBody>
          <a:bodyPr wrap="square" rtlCol="0">
            <a:spAutoFit/>
          </a:bodyPr>
          <a:lstStyle/>
          <a:p>
            <a:r>
              <a:rPr lang="hu-HU" dirty="0" smtClean="0"/>
              <a:t>Simon Gyula</a:t>
            </a:r>
          </a:p>
          <a:p>
            <a:r>
              <a:rPr lang="hu-HU" sz="1600" dirty="0" smtClean="0"/>
              <a:t>főigazgató-helyettes, projektkoordinátor</a:t>
            </a:r>
          </a:p>
          <a:p>
            <a:endParaRPr lang="hu-HU" sz="1600" dirty="0"/>
          </a:p>
          <a:p>
            <a:r>
              <a:rPr lang="hu-HU" dirty="0" smtClean="0"/>
              <a:t>2023. Június 29.</a:t>
            </a:r>
            <a:endParaRPr lang="hu-HU" dirty="0"/>
          </a:p>
        </p:txBody>
      </p:sp>
      <p:pic>
        <p:nvPicPr>
          <p:cNvPr id="11" name="Picture 6" descr="Erasmus+ Kommunikációs anyagok">
            <a:extLst>
              <a:ext uri="{FF2B5EF4-FFF2-40B4-BE49-F238E27FC236}">
                <a16:creationId xmlns:a16="http://schemas.microsoft.com/office/drawing/2014/main" id="{ECAC47BD-0B29-BDD5-B554-D38123946BD8}"/>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2658402" y="1142999"/>
            <a:ext cx="1313075" cy="268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1538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ím 1">
            <a:extLst>
              <a:ext uri="{FF2B5EF4-FFF2-40B4-BE49-F238E27FC236}">
                <a16:creationId xmlns:a16="http://schemas.microsoft.com/office/drawing/2014/main" id="{31C95AE5-7FA0-6366-7219-01FBEEB915F9}"/>
              </a:ext>
            </a:extLst>
          </p:cNvPr>
          <p:cNvSpPr>
            <a:spLocks noGrp="1"/>
          </p:cNvSpPr>
          <p:nvPr>
            <p:ph type="title"/>
          </p:nvPr>
        </p:nvSpPr>
        <p:spPr>
          <a:xfrm>
            <a:off x="351241" y="1653805"/>
            <a:ext cx="3796306" cy="2690949"/>
          </a:xfrm>
        </p:spPr>
        <p:txBody>
          <a:bodyPr anchor="t">
            <a:normAutofit/>
          </a:bodyPr>
          <a:lstStyle/>
          <a:p>
            <a:r>
              <a:rPr lang="hu-HU" b="1" dirty="0"/>
              <a:t>Tevékenységek leírása – </a:t>
            </a:r>
            <a:r>
              <a:rPr lang="hu-HU" b="1" dirty="0" smtClean="0"/>
              <a:t>Munkatársak</a:t>
            </a:r>
            <a:endParaRPr lang="hu-HU" b="1" dirty="0"/>
          </a:p>
        </p:txBody>
      </p:sp>
      <p:grpSp>
        <p:nvGrpSpPr>
          <p:cNvPr id="16"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artalom helye 2">
            <a:extLst>
              <a:ext uri="{FF2B5EF4-FFF2-40B4-BE49-F238E27FC236}">
                <a16:creationId xmlns:a16="http://schemas.microsoft.com/office/drawing/2014/main" id="{412B779E-FB16-2D9B-3AA4-850CA836FA92}"/>
              </a:ext>
            </a:extLst>
          </p:cNvPr>
          <p:cNvSpPr>
            <a:spLocks noGrp="1"/>
          </p:cNvSpPr>
          <p:nvPr>
            <p:ph idx="1"/>
          </p:nvPr>
        </p:nvSpPr>
        <p:spPr>
          <a:xfrm>
            <a:off x="5133706" y="587829"/>
            <a:ext cx="6311042" cy="5079403"/>
          </a:xfrm>
        </p:spPr>
        <p:txBody>
          <a:bodyPr anchor="t">
            <a:noAutofit/>
          </a:bodyPr>
          <a:lstStyle/>
          <a:p>
            <a:pPr marL="457200" algn="just">
              <a:lnSpc>
                <a:spcPct val="100000"/>
              </a:lnSpc>
              <a:spcBef>
                <a:spcPts val="0"/>
              </a:spcBef>
            </a:pPr>
            <a:r>
              <a:rPr lang="hu-HU" b="1" u="sng" dirty="0">
                <a:latin typeface="Calibri" panose="020F0502020204030204" pitchFamily="34" charset="0"/>
                <a:ea typeface="Calibri" panose="020F0502020204030204" pitchFamily="34" charset="0"/>
                <a:cs typeface="Times New Roman" panose="02020603050405020304" pitchFamily="18" charset="0"/>
              </a:rPr>
              <a:t>A munkatársi mobilitások eloszlása </a:t>
            </a:r>
            <a:r>
              <a:rPr lang="hu-HU" b="1" u="sng" dirty="0" smtClean="0">
                <a:latin typeface="Calibri" panose="020F0502020204030204" pitchFamily="34" charset="0"/>
                <a:ea typeface="Calibri" panose="020F0502020204030204" pitchFamily="34" charset="0"/>
                <a:cs typeface="Times New Roman" panose="02020603050405020304" pitchFamily="18" charset="0"/>
              </a:rPr>
              <a:t>iskolánként </a:t>
            </a:r>
            <a:r>
              <a:rPr lang="hu-HU" sz="1800" b="1" u="sng" dirty="0" smtClean="0">
                <a:latin typeface="Calibri" panose="020F0502020204030204" pitchFamily="34" charset="0"/>
                <a:ea typeface="Calibri" panose="020F0502020204030204" pitchFamily="34" charset="0"/>
                <a:cs typeface="Times New Roman" panose="02020603050405020304" pitchFamily="18" charset="0"/>
              </a:rPr>
              <a:t>(</a:t>
            </a:r>
            <a:r>
              <a:rPr lang="hu-HU" sz="1800" b="1" u="sng" dirty="0">
                <a:latin typeface="Calibri" panose="020F0502020204030204" pitchFamily="34" charset="0"/>
                <a:ea typeface="Calibri" panose="020F0502020204030204" pitchFamily="34" charset="0"/>
                <a:cs typeface="Times New Roman" panose="02020603050405020304" pitchFamily="18" charset="0"/>
              </a:rPr>
              <a:t>37 fő mobilitás összesen)</a:t>
            </a:r>
          </a:p>
          <a:p>
            <a:pPr indent="0" algn="just">
              <a:lnSpc>
                <a:spcPct val="100000"/>
              </a:lnSpc>
              <a:spcBef>
                <a:spcPts val="0"/>
              </a:spcBef>
              <a:buNone/>
            </a:pP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Kép 8">
            <a:extLst>
              <a:ext uri="{FF2B5EF4-FFF2-40B4-BE49-F238E27FC236}">
                <a16:creationId xmlns:a16="http://schemas.microsoft.com/office/drawing/2014/main" id="{B600FF9D-DD36-AD12-3E8A-196C96884166}"/>
              </a:ext>
            </a:extLst>
          </p:cNvPr>
          <p:cNvPicPr>
            <a:picLocks noChangeAspect="1"/>
          </p:cNvPicPr>
          <p:nvPr/>
        </p:nvPicPr>
        <p:blipFill>
          <a:blip r:embed="rId2"/>
          <a:stretch>
            <a:fillRect/>
          </a:stretch>
        </p:blipFill>
        <p:spPr>
          <a:xfrm>
            <a:off x="304420" y="3022275"/>
            <a:ext cx="4276293" cy="26449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Kép 3">
            <a:extLst>
              <a:ext uri="{FF2B5EF4-FFF2-40B4-BE49-F238E27FC236}">
                <a16:creationId xmlns:a16="http://schemas.microsoft.com/office/drawing/2014/main" id="{033F86BF-CED7-44B8-8322-B4C8EE286E93}"/>
              </a:ext>
            </a:extLst>
          </p:cNvPr>
          <p:cNvPicPr>
            <a:picLocks noChangeAspect="1"/>
          </p:cNvPicPr>
          <p:nvPr/>
        </p:nvPicPr>
        <p:blipFill>
          <a:blip r:embed="rId3"/>
          <a:stretch>
            <a:fillRect/>
          </a:stretch>
        </p:blipFill>
        <p:spPr>
          <a:xfrm>
            <a:off x="458246" y="2999279"/>
            <a:ext cx="4582478" cy="30107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Kép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2672" y="1181264"/>
            <a:ext cx="6221788" cy="5074993"/>
          </a:xfrm>
          <a:prstGeom prst="rect">
            <a:avLst/>
          </a:prstGeom>
        </p:spPr>
      </p:pic>
      <p:sp>
        <p:nvSpPr>
          <p:cNvPr id="7" name="Téglalap 6"/>
          <p:cNvSpPr/>
          <p:nvPr/>
        </p:nvSpPr>
        <p:spPr>
          <a:xfrm>
            <a:off x="5348748" y="1378818"/>
            <a:ext cx="6096000" cy="1253164"/>
          </a:xfrm>
          <a:prstGeom prst="rect">
            <a:avLst/>
          </a:prstGeom>
        </p:spPr>
        <p:txBody>
          <a:bodyPr>
            <a:spAutoFit/>
          </a:bodyPr>
          <a:lstStyle/>
          <a:p>
            <a:pPr indent="0" algn="just">
              <a:lnSpc>
                <a:spcPct val="115000"/>
              </a:lnSpc>
              <a:spcAft>
                <a:spcPts val="800"/>
              </a:spcAft>
              <a:buNone/>
            </a:pPr>
            <a:r>
              <a:rPr lang="hu-HU" b="1" dirty="0" err="1"/>
              <a:t>Thúry</a:t>
            </a:r>
            <a:r>
              <a:rPr lang="hu-HU" b="1" dirty="0"/>
              <a:t> Technikum</a:t>
            </a:r>
            <a:r>
              <a:rPr lang="hu-HU" dirty="0"/>
              <a:t>	</a:t>
            </a:r>
            <a:r>
              <a:rPr lang="hu-HU" dirty="0" smtClean="0"/>
              <a:t>	</a:t>
            </a:r>
            <a:r>
              <a:rPr lang="hu-HU" b="1" dirty="0" smtClean="0"/>
              <a:t>14 </a:t>
            </a:r>
            <a:r>
              <a:rPr lang="hu-HU" b="1" dirty="0"/>
              <a:t>fő</a:t>
            </a:r>
            <a:r>
              <a:rPr lang="hu-HU" dirty="0"/>
              <a:t>	</a:t>
            </a:r>
          </a:p>
          <a:p>
            <a:pPr indent="0" algn="just">
              <a:lnSpc>
                <a:spcPct val="115000"/>
              </a:lnSpc>
              <a:spcAft>
                <a:spcPts val="800"/>
              </a:spcAft>
              <a:buNone/>
            </a:pPr>
            <a:r>
              <a:rPr lang="hu-HU" b="1" dirty="0"/>
              <a:t>Cserháti Technikum </a:t>
            </a:r>
            <a:r>
              <a:rPr lang="hu-HU" dirty="0"/>
              <a:t>	</a:t>
            </a:r>
            <a:r>
              <a:rPr lang="hu-HU" b="1" dirty="0" smtClean="0"/>
              <a:t>10 </a:t>
            </a:r>
            <a:r>
              <a:rPr lang="hu-HU" b="1" dirty="0"/>
              <a:t>fő </a:t>
            </a:r>
            <a:r>
              <a:rPr lang="hu-HU" dirty="0"/>
              <a:t>	</a:t>
            </a:r>
          </a:p>
          <a:p>
            <a:pPr indent="0" algn="just">
              <a:lnSpc>
                <a:spcPct val="115000"/>
              </a:lnSpc>
              <a:spcAft>
                <a:spcPts val="800"/>
              </a:spcAft>
              <a:buNone/>
            </a:pPr>
            <a:r>
              <a:rPr lang="hu-HU" b="1" dirty="0" smtClean="0"/>
              <a:t>Zsigmondy </a:t>
            </a:r>
            <a:r>
              <a:rPr lang="hu-HU" b="1" dirty="0"/>
              <a:t>Technikum </a:t>
            </a:r>
            <a:r>
              <a:rPr lang="hu-HU" b="1" dirty="0" smtClean="0"/>
              <a:t>	13 </a:t>
            </a:r>
            <a:r>
              <a:rPr lang="hu-HU" b="1" dirty="0"/>
              <a:t>fő</a:t>
            </a:r>
          </a:p>
        </p:txBody>
      </p:sp>
    </p:spTree>
    <p:extLst>
      <p:ext uri="{BB962C8B-B14F-4D97-AF65-F5344CB8AC3E}">
        <p14:creationId xmlns:p14="http://schemas.microsoft.com/office/powerpoint/2010/main" val="23118914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B8FCEAC-31CC-4171-B8D8-00D3DECEF6B1}"/>
              </a:ext>
            </a:extLst>
          </p:cNvPr>
          <p:cNvSpPr>
            <a:spLocks noGrp="1"/>
          </p:cNvSpPr>
          <p:nvPr>
            <p:ph type="title"/>
          </p:nvPr>
        </p:nvSpPr>
        <p:spPr>
          <a:xfrm>
            <a:off x="2584597" y="77274"/>
            <a:ext cx="7693241" cy="1325563"/>
          </a:xfrm>
        </p:spPr>
        <p:txBody>
          <a:bodyPr>
            <a:normAutofit/>
          </a:bodyPr>
          <a:lstStyle/>
          <a:p>
            <a:r>
              <a:rPr lang="hu-HU" b="1" dirty="0" smtClean="0"/>
              <a:t>Az 2. projektidőszak </a:t>
            </a:r>
            <a:r>
              <a:rPr lang="hu-HU" b="1" dirty="0"/>
              <a:t>támogatott létszámai</a:t>
            </a:r>
          </a:p>
        </p:txBody>
      </p:sp>
      <p:pic>
        <p:nvPicPr>
          <p:cNvPr id="10" name="Kép 9">
            <a:extLst>
              <a:ext uri="{FF2B5EF4-FFF2-40B4-BE49-F238E27FC236}">
                <a16:creationId xmlns:a16="http://schemas.microsoft.com/office/drawing/2014/main" id="{327203DC-3D91-2FAB-F46B-40432313DABB}"/>
              </a:ext>
            </a:extLst>
          </p:cNvPr>
          <p:cNvPicPr>
            <a:picLocks noChangeAspect="1"/>
          </p:cNvPicPr>
          <p:nvPr/>
        </p:nvPicPr>
        <p:blipFill>
          <a:blip r:embed="rId2"/>
          <a:stretch>
            <a:fillRect/>
          </a:stretch>
        </p:blipFill>
        <p:spPr>
          <a:xfrm>
            <a:off x="3081491" y="4090964"/>
            <a:ext cx="6699455" cy="2482539"/>
          </a:xfrm>
          <a:prstGeom prst="rect">
            <a:avLst/>
          </a:prstGeom>
          <a:ln>
            <a:noFill/>
          </a:ln>
          <a:effectLst>
            <a:softEdge rad="112500"/>
          </a:effectLst>
        </p:spPr>
      </p:pic>
      <p:graphicFrame>
        <p:nvGraphicFramePr>
          <p:cNvPr id="4" name="Táblázat 3">
            <a:extLst>
              <a:ext uri="{FF2B5EF4-FFF2-40B4-BE49-F238E27FC236}">
                <a16:creationId xmlns:a16="http://schemas.microsoft.com/office/drawing/2014/main" id="{2C012481-810A-529F-44AE-529F3EF23307}"/>
              </a:ext>
            </a:extLst>
          </p:cNvPr>
          <p:cNvGraphicFramePr>
            <a:graphicFrameLocks noGrp="1"/>
          </p:cNvGraphicFramePr>
          <p:nvPr>
            <p:extLst>
              <p:ext uri="{D42A27DB-BD31-4B8C-83A1-F6EECF244321}">
                <p14:modId xmlns:p14="http://schemas.microsoft.com/office/powerpoint/2010/main" val="2982923930"/>
              </p:ext>
            </p:extLst>
          </p:nvPr>
        </p:nvGraphicFramePr>
        <p:xfrm>
          <a:off x="1800397" y="1125416"/>
          <a:ext cx="9261640" cy="2400300"/>
        </p:xfrm>
        <a:graphic>
          <a:graphicData uri="http://schemas.openxmlformats.org/drawingml/2006/table">
            <a:tbl>
              <a:tblPr/>
              <a:tblGrid>
                <a:gridCol w="1457351">
                  <a:extLst>
                    <a:ext uri="{9D8B030D-6E8A-4147-A177-3AD203B41FA5}">
                      <a16:colId xmlns:a16="http://schemas.microsoft.com/office/drawing/2014/main" val="1481415863"/>
                    </a:ext>
                  </a:extLst>
                </a:gridCol>
                <a:gridCol w="1227811">
                  <a:extLst>
                    <a:ext uri="{9D8B030D-6E8A-4147-A177-3AD203B41FA5}">
                      <a16:colId xmlns:a16="http://schemas.microsoft.com/office/drawing/2014/main" val="1587027287"/>
                    </a:ext>
                  </a:extLst>
                </a:gridCol>
                <a:gridCol w="1737062">
                  <a:extLst>
                    <a:ext uri="{9D8B030D-6E8A-4147-A177-3AD203B41FA5}">
                      <a16:colId xmlns:a16="http://schemas.microsoft.com/office/drawing/2014/main" val="3864970951"/>
                    </a:ext>
                  </a:extLst>
                </a:gridCol>
                <a:gridCol w="1382689">
                  <a:extLst>
                    <a:ext uri="{9D8B030D-6E8A-4147-A177-3AD203B41FA5}">
                      <a16:colId xmlns:a16="http://schemas.microsoft.com/office/drawing/2014/main" val="3151979903"/>
                    </a:ext>
                  </a:extLst>
                </a:gridCol>
                <a:gridCol w="1156216">
                  <a:extLst>
                    <a:ext uri="{9D8B030D-6E8A-4147-A177-3AD203B41FA5}">
                      <a16:colId xmlns:a16="http://schemas.microsoft.com/office/drawing/2014/main" val="1211630002"/>
                    </a:ext>
                  </a:extLst>
                </a:gridCol>
                <a:gridCol w="1156216">
                  <a:extLst>
                    <a:ext uri="{9D8B030D-6E8A-4147-A177-3AD203B41FA5}">
                      <a16:colId xmlns:a16="http://schemas.microsoft.com/office/drawing/2014/main" val="4026688699"/>
                    </a:ext>
                  </a:extLst>
                </a:gridCol>
                <a:gridCol w="1144295">
                  <a:extLst>
                    <a:ext uri="{9D8B030D-6E8A-4147-A177-3AD203B41FA5}">
                      <a16:colId xmlns:a16="http://schemas.microsoft.com/office/drawing/2014/main" val="659105313"/>
                    </a:ext>
                  </a:extLst>
                </a:gridCol>
              </a:tblGrid>
              <a:tr h="731520">
                <a:tc gridSpan="7">
                  <a:txBody>
                    <a:bodyPr/>
                    <a:lstStyle/>
                    <a:p>
                      <a:pPr algn="ctr" rtl="0" fontAlgn="ctr"/>
                      <a:r>
                        <a:rPr lang="hu-HU" sz="2200" b="1" i="0" u="none" strike="noStrike" dirty="0">
                          <a:solidFill>
                            <a:srgbClr val="FFFFFF"/>
                          </a:solidFill>
                          <a:effectLst/>
                          <a:latin typeface="Calibri" panose="020F0502020204030204" pitchFamily="34" charset="0"/>
                        </a:rPr>
                        <a:t>NSZC MEGÍTÉLT TÁMOGATÁS 2022/23 PROJEKTÉV – Köznevelés akkreditáció</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1902015637"/>
                  </a:ext>
                </a:extLst>
              </a:tr>
              <a:tr h="365760">
                <a:tc rowSpan="2">
                  <a:txBody>
                    <a:bodyPr/>
                    <a:lstStyle/>
                    <a:p>
                      <a:pPr algn="ctr" fontAlgn="ctr"/>
                      <a:r>
                        <a:rPr lang="hu-HU" sz="1800" b="0" i="0" u="none" strike="noStrike" dirty="0">
                          <a:solidFill>
                            <a:srgbClr val="FFFFFF"/>
                          </a:solidFill>
                          <a:effectLst/>
                          <a:latin typeface="Arial" panose="020B0604020202020204" pitchFamily="34" charset="0"/>
                        </a:rPr>
                        <a:t>Összlétszám (fő</a:t>
                      </a:r>
                      <a:r>
                        <a:rPr lang="hu-HU" sz="1800" b="0" i="0" u="none" strike="noStrike" dirty="0" smtClean="0">
                          <a:solidFill>
                            <a:srgbClr val="FFFFFF"/>
                          </a:solidFill>
                          <a:effectLst/>
                          <a:latin typeface="Arial" panose="020B0604020202020204" pitchFamily="34" charset="0"/>
                        </a:rPr>
                        <a:t>)</a:t>
                      </a: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C000"/>
                    </a:solidFill>
                  </a:tcPr>
                </a:tc>
                <a:tc gridSpan="3">
                  <a:txBody>
                    <a:bodyPr/>
                    <a:lstStyle/>
                    <a:p>
                      <a:pPr algn="ctr" rtl="0" fontAlgn="ctr"/>
                      <a:r>
                        <a:rPr lang="hu-HU" sz="2200" b="0" i="0" u="none" strike="noStrike" dirty="0">
                          <a:solidFill>
                            <a:srgbClr val="000000"/>
                          </a:solidFill>
                          <a:effectLst/>
                          <a:latin typeface="Calibri" panose="020F0502020204030204" pitchFamily="34" charset="0"/>
                        </a:rPr>
                        <a:t>TANULÓ</a:t>
                      </a:r>
                    </a:p>
                  </a:txBody>
                  <a:tcPr marL="7620" marR="7620" marT="762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7E7E7"/>
                    </a:solidFill>
                  </a:tcPr>
                </a:tc>
                <a:tc hMerge="1">
                  <a:txBody>
                    <a:bodyPr/>
                    <a:lstStyle/>
                    <a:p>
                      <a:endParaRPr lang="hu-HU"/>
                    </a:p>
                  </a:txBody>
                  <a:tcPr/>
                </a:tc>
                <a:tc hMerge="1">
                  <a:txBody>
                    <a:bodyPr/>
                    <a:lstStyle/>
                    <a:p>
                      <a:endParaRPr lang="hu-HU"/>
                    </a:p>
                  </a:txBody>
                  <a:tcPr/>
                </a:tc>
                <a:tc gridSpan="3">
                  <a:txBody>
                    <a:bodyPr/>
                    <a:lstStyle/>
                    <a:p>
                      <a:pPr algn="ctr" rtl="0" fontAlgn="ctr"/>
                      <a:r>
                        <a:rPr lang="hu-HU" sz="2200" b="0" i="0" u="none" strike="noStrike">
                          <a:solidFill>
                            <a:srgbClr val="000000"/>
                          </a:solidFill>
                          <a:effectLst/>
                          <a:latin typeface="Calibri" panose="020F0502020204030204" pitchFamily="34" charset="0"/>
                        </a:rPr>
                        <a:t>MUNKATÁRS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7E7E7"/>
                    </a:solidFill>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3496332475"/>
                  </a:ext>
                </a:extLst>
              </a:tr>
              <a:tr h="960120">
                <a:tc vMerge="1">
                  <a:txBody>
                    <a:bodyPr/>
                    <a:lstStyle/>
                    <a:p>
                      <a:endParaRPr lang="hu-HU"/>
                    </a:p>
                  </a:txBody>
                  <a:tcPr/>
                </a:tc>
                <a:tc>
                  <a:txBody>
                    <a:bodyPr/>
                    <a:lstStyle/>
                    <a:p>
                      <a:pPr algn="ctr" rtl="0" fontAlgn="ctr"/>
                      <a:r>
                        <a:rPr lang="hu-HU" sz="1900" b="0" i="0" u="none" strike="noStrike" dirty="0">
                          <a:solidFill>
                            <a:srgbClr val="000000"/>
                          </a:solidFill>
                          <a:effectLst/>
                          <a:latin typeface="Calibri" panose="020F0502020204030204" pitchFamily="34" charset="0"/>
                        </a:rPr>
                        <a:t>Rövid távú mobilitás</a:t>
                      </a:r>
                    </a:p>
                  </a:txBody>
                  <a:tcPr marL="7620" marR="7620" marT="7620" marB="0" anchor="ctr">
                    <a:lnL>
                      <a:noFill/>
                    </a:lnL>
                    <a:lnR>
                      <a:noFill/>
                    </a:lnR>
                    <a:lnT>
                      <a:noFill/>
                    </a:lnT>
                    <a:lnB>
                      <a:noFill/>
                    </a:lnB>
                  </a:tcPr>
                </a:tc>
                <a:tc>
                  <a:txBody>
                    <a:bodyPr/>
                    <a:lstStyle/>
                    <a:p>
                      <a:pPr algn="ctr" rtl="0" fontAlgn="ctr"/>
                      <a:r>
                        <a:rPr lang="hu-HU" sz="1900" b="0" i="0" u="none" strike="noStrike" dirty="0">
                          <a:solidFill>
                            <a:srgbClr val="000000"/>
                          </a:solidFill>
                          <a:effectLst/>
                          <a:latin typeface="Calibri" panose="020F0502020204030204" pitchFamily="34" charset="0"/>
                        </a:rPr>
                        <a:t> Rövid távú mobilitás kísérő</a:t>
                      </a:r>
                    </a:p>
                  </a:txBody>
                  <a:tcPr marL="7620" marR="7620" marT="762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hu-HU" sz="1900" b="0" i="0" u="none" strike="noStrike" dirty="0">
                          <a:solidFill>
                            <a:srgbClr val="000000"/>
                          </a:solidFill>
                          <a:effectLst/>
                          <a:latin typeface="Calibri" panose="020F0502020204030204" pitchFamily="34" charset="0"/>
                        </a:rPr>
                        <a:t>Hosszú távú mobilitás (~110 nap)</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hu-HU" sz="1900" b="0" i="0" u="none" strike="noStrike">
                          <a:solidFill>
                            <a:srgbClr val="000000"/>
                          </a:solidFill>
                          <a:effectLst/>
                          <a:latin typeface="Calibri" panose="020F0502020204030204" pitchFamily="34" charset="0"/>
                        </a:rPr>
                        <a:t>Kurzus (7/14 nap)</a:t>
                      </a: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hu-HU" sz="1900" b="0" i="0" u="none" strike="noStrike">
                          <a:solidFill>
                            <a:srgbClr val="000000"/>
                          </a:solidFill>
                          <a:effectLst/>
                          <a:latin typeface="Calibri" panose="020F0502020204030204" pitchFamily="34" charset="0"/>
                        </a:rPr>
                        <a:t>Szakmai látogatás (~7 nap)</a:t>
                      </a:r>
                    </a:p>
                  </a:txBody>
                  <a:tcPr marL="7620" marR="7620" marT="7620" marB="0" anchor="ctr">
                    <a:lnL>
                      <a:noFill/>
                    </a:lnL>
                    <a:lnR>
                      <a:noFill/>
                    </a:lnR>
                    <a:lnT>
                      <a:noFill/>
                    </a:lnT>
                    <a:lnB>
                      <a:noFill/>
                    </a:lnB>
                  </a:tcPr>
                </a:tc>
                <a:tc>
                  <a:txBody>
                    <a:bodyPr/>
                    <a:lstStyle/>
                    <a:p>
                      <a:pPr algn="ctr" rtl="0" fontAlgn="ctr"/>
                      <a:r>
                        <a:rPr lang="hu-HU" sz="1900" b="0" i="0" u="none" strike="noStrike">
                          <a:solidFill>
                            <a:srgbClr val="000000"/>
                          </a:solidFill>
                          <a:effectLst/>
                          <a:latin typeface="Calibri" panose="020F0502020204030204" pitchFamily="34" charset="0"/>
                        </a:rPr>
                        <a:t>Előkészítő látogatás (3 nap)</a:t>
                      </a:r>
                    </a:p>
                  </a:txBody>
                  <a:tcPr marL="7620" marR="7620" marT="762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2078568"/>
                  </a:ext>
                </a:extLst>
              </a:tr>
              <a:tr h="109440">
                <a:tc>
                  <a:txBody>
                    <a:bodyPr/>
                    <a:lstStyle/>
                    <a:p>
                      <a:pPr algn="ctr" fontAlgn="ctr"/>
                      <a:r>
                        <a:rPr lang="hu-HU" sz="1800" b="0" i="0" u="none" strike="noStrike" dirty="0" smtClean="0">
                          <a:solidFill>
                            <a:srgbClr val="FFFFFF"/>
                          </a:solidFill>
                          <a:effectLst/>
                          <a:latin typeface="Arial" panose="020B0604020202020204" pitchFamily="34" charset="0"/>
                        </a:rPr>
                        <a:t>Terv:  133</a:t>
                      </a:r>
                      <a:endParaRPr lang="hu-HU" sz="1800" b="0"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hu-HU" sz="2200" b="0" i="0" u="none" strike="noStrike" dirty="0">
                          <a:solidFill>
                            <a:srgbClr val="000000"/>
                          </a:solidFill>
                          <a:effectLst/>
                          <a:latin typeface="Calibri" panose="020F0502020204030204" pitchFamily="34" charset="0"/>
                        </a:rPr>
                        <a:t>90</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E7E7E7"/>
                    </a:solidFill>
                  </a:tcPr>
                </a:tc>
                <a:tc>
                  <a:txBody>
                    <a:bodyPr/>
                    <a:lstStyle/>
                    <a:p>
                      <a:pPr algn="ctr" rtl="0" fontAlgn="ctr"/>
                      <a:r>
                        <a:rPr lang="hu-HU" sz="2200" b="0" i="0" u="none" strike="noStrike" dirty="0" smtClean="0">
                          <a:solidFill>
                            <a:srgbClr val="000000"/>
                          </a:solidFill>
                          <a:effectLst/>
                          <a:latin typeface="Calibri" panose="020F0502020204030204" pitchFamily="34" charset="0"/>
                        </a:rPr>
                        <a:t>10</a:t>
                      </a:r>
                      <a:endParaRPr lang="hu-HU" sz="2200" b="0" i="0" u="none" strike="noStrike" dirty="0">
                        <a:solidFill>
                          <a:srgbClr val="000000"/>
                        </a:solidFill>
                        <a:effectLst/>
                        <a:latin typeface="Calibri" panose="020F0502020204030204" pitchFamily="34" charset="0"/>
                      </a:endParaRPr>
                    </a:p>
                  </a:txBody>
                  <a:tcPr marL="7620" marR="7620" marT="762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7E7E7"/>
                    </a:solidFill>
                  </a:tcPr>
                </a:tc>
                <a:tc>
                  <a:txBody>
                    <a:bodyPr/>
                    <a:lstStyle/>
                    <a:p>
                      <a:pPr algn="ctr" rtl="0" fontAlgn="ctr"/>
                      <a:r>
                        <a:rPr lang="hu-HU" sz="2200" b="0" i="0" u="none" strike="noStrike" dirty="0">
                          <a:solidFill>
                            <a:srgbClr val="000000"/>
                          </a:solidFill>
                          <a:effectLst/>
                          <a:latin typeface="Calibri" panose="020F050202020403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7E7E7"/>
                    </a:solidFill>
                  </a:tcPr>
                </a:tc>
                <a:tc>
                  <a:txBody>
                    <a:bodyPr/>
                    <a:lstStyle/>
                    <a:p>
                      <a:pPr algn="ctr" rtl="0" fontAlgn="ctr"/>
                      <a:r>
                        <a:rPr lang="hu-HU" sz="2200" b="0" i="0" u="none" strike="noStrike" dirty="0">
                          <a:solidFill>
                            <a:srgbClr val="000000"/>
                          </a:solidFill>
                          <a:effectLst/>
                          <a:latin typeface="Calibri" panose="020F0502020204030204" pitchFamily="34" charset="0"/>
                        </a:rPr>
                        <a:t>20 </a:t>
                      </a:r>
                    </a:p>
                  </a:txBody>
                  <a:tcPr marL="7620" marR="7620" marT="762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E7E7E7"/>
                    </a:solidFill>
                  </a:tcPr>
                </a:tc>
                <a:tc>
                  <a:txBody>
                    <a:bodyPr/>
                    <a:lstStyle/>
                    <a:p>
                      <a:pPr algn="ctr" rtl="0" fontAlgn="ctr"/>
                      <a:r>
                        <a:rPr lang="hu-HU" sz="2200" b="0" i="0" u="none" strike="noStrike">
                          <a:solidFill>
                            <a:srgbClr val="000000"/>
                          </a:solidFill>
                          <a:effectLst/>
                          <a:latin typeface="Calibri" panose="020F0502020204030204" pitchFamily="34" charset="0"/>
                        </a:rPr>
                        <a:t>6 </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E7E7E7"/>
                    </a:solidFill>
                  </a:tcPr>
                </a:tc>
                <a:tc>
                  <a:txBody>
                    <a:bodyPr/>
                    <a:lstStyle/>
                    <a:p>
                      <a:pPr algn="ctr" rtl="0" fontAlgn="ctr"/>
                      <a:r>
                        <a:rPr lang="hu-HU" sz="2200" b="0" i="0" u="none" strike="noStrike" dirty="0">
                          <a:solidFill>
                            <a:srgbClr val="000000"/>
                          </a:solidFill>
                          <a:effectLst/>
                          <a:latin typeface="Calibri" panose="020F0502020204030204" pitchFamily="34" charset="0"/>
                        </a:rPr>
                        <a:t>4</a:t>
                      </a:r>
                    </a:p>
                  </a:txBody>
                  <a:tcPr marL="7620" marR="7620" marT="762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7E7E7"/>
                    </a:solidFill>
                  </a:tcPr>
                </a:tc>
                <a:extLst>
                  <a:ext uri="{0D108BD9-81ED-4DB2-BD59-A6C34878D82A}">
                    <a16:rowId xmlns:a16="http://schemas.microsoft.com/office/drawing/2014/main" val="1502660389"/>
                  </a:ext>
                </a:extLst>
              </a:tr>
            </a:tbl>
          </a:graphicData>
        </a:graphic>
      </p:graphicFrame>
      <p:graphicFrame>
        <p:nvGraphicFramePr>
          <p:cNvPr id="3" name="Táblázat 2"/>
          <p:cNvGraphicFramePr>
            <a:graphicFrameLocks noGrp="1"/>
          </p:cNvGraphicFramePr>
          <p:nvPr>
            <p:extLst>
              <p:ext uri="{D42A27DB-BD31-4B8C-83A1-F6EECF244321}">
                <p14:modId xmlns:p14="http://schemas.microsoft.com/office/powerpoint/2010/main" val="1185766271"/>
              </p:ext>
            </p:extLst>
          </p:nvPr>
        </p:nvGraphicFramePr>
        <p:xfrm>
          <a:off x="1800397" y="3525716"/>
          <a:ext cx="9261640" cy="342900"/>
        </p:xfrm>
        <a:graphic>
          <a:graphicData uri="http://schemas.openxmlformats.org/drawingml/2006/table">
            <a:tbl>
              <a:tblPr/>
              <a:tblGrid>
                <a:gridCol w="1457351">
                  <a:extLst>
                    <a:ext uri="{9D8B030D-6E8A-4147-A177-3AD203B41FA5}">
                      <a16:colId xmlns:a16="http://schemas.microsoft.com/office/drawing/2014/main" val="2112312238"/>
                    </a:ext>
                  </a:extLst>
                </a:gridCol>
                <a:gridCol w="1227811">
                  <a:extLst>
                    <a:ext uri="{9D8B030D-6E8A-4147-A177-3AD203B41FA5}">
                      <a16:colId xmlns:a16="http://schemas.microsoft.com/office/drawing/2014/main" val="1720361127"/>
                    </a:ext>
                  </a:extLst>
                </a:gridCol>
                <a:gridCol w="1737062">
                  <a:extLst>
                    <a:ext uri="{9D8B030D-6E8A-4147-A177-3AD203B41FA5}">
                      <a16:colId xmlns:a16="http://schemas.microsoft.com/office/drawing/2014/main" val="3311988870"/>
                    </a:ext>
                  </a:extLst>
                </a:gridCol>
                <a:gridCol w="1382689">
                  <a:extLst>
                    <a:ext uri="{9D8B030D-6E8A-4147-A177-3AD203B41FA5}">
                      <a16:colId xmlns:a16="http://schemas.microsoft.com/office/drawing/2014/main" val="943531372"/>
                    </a:ext>
                  </a:extLst>
                </a:gridCol>
                <a:gridCol w="1156216">
                  <a:extLst>
                    <a:ext uri="{9D8B030D-6E8A-4147-A177-3AD203B41FA5}">
                      <a16:colId xmlns:a16="http://schemas.microsoft.com/office/drawing/2014/main" val="228103428"/>
                    </a:ext>
                  </a:extLst>
                </a:gridCol>
                <a:gridCol w="1156216">
                  <a:extLst>
                    <a:ext uri="{9D8B030D-6E8A-4147-A177-3AD203B41FA5}">
                      <a16:colId xmlns:a16="http://schemas.microsoft.com/office/drawing/2014/main" val="2420412662"/>
                    </a:ext>
                  </a:extLst>
                </a:gridCol>
                <a:gridCol w="1144295">
                  <a:extLst>
                    <a:ext uri="{9D8B030D-6E8A-4147-A177-3AD203B41FA5}">
                      <a16:colId xmlns:a16="http://schemas.microsoft.com/office/drawing/2014/main" val="4249206885"/>
                    </a:ext>
                  </a:extLst>
                </a:gridCol>
              </a:tblGrid>
              <a:tr h="109440">
                <a:tc>
                  <a:txBody>
                    <a:bodyPr/>
                    <a:lstStyle/>
                    <a:p>
                      <a:pPr algn="ctr" fontAlgn="ctr"/>
                      <a:r>
                        <a:rPr lang="hu-HU" sz="1800" b="0" i="0" u="none" strike="noStrike" dirty="0" smtClean="0">
                          <a:solidFill>
                            <a:srgbClr val="FFFFFF"/>
                          </a:solidFill>
                          <a:effectLst/>
                          <a:latin typeface="Arial" panose="020B0604020202020204" pitchFamily="34" charset="0"/>
                        </a:rPr>
                        <a:t>Tény: </a:t>
                      </a:r>
                      <a:r>
                        <a:rPr lang="hu-HU" sz="1800" b="0" i="0" u="none" strike="noStrike" dirty="0" smtClean="0">
                          <a:solidFill>
                            <a:srgbClr val="FFFFFF"/>
                          </a:solidFill>
                          <a:effectLst/>
                          <a:latin typeface="Arial" panose="020B0604020202020204" pitchFamily="34" charset="0"/>
                        </a:rPr>
                        <a:t>118</a:t>
                      </a:r>
                      <a:endParaRPr lang="hu-HU" sz="1800" b="0"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hu-HU" sz="2200" b="0" i="0" u="none" strike="noStrike" dirty="0" smtClean="0">
                          <a:solidFill>
                            <a:srgbClr val="000000"/>
                          </a:solidFill>
                          <a:effectLst/>
                          <a:latin typeface="Calibri" panose="020F0502020204030204" pitchFamily="34" charset="0"/>
                        </a:rPr>
                        <a:t>97</a:t>
                      </a:r>
                      <a:endParaRPr lang="hu-HU" sz="2200" b="0" i="0" u="none" strike="noStrike" dirty="0">
                        <a:solidFill>
                          <a:srgbClr val="000000"/>
                        </a:solidFill>
                        <a:effectLst/>
                        <a:latin typeface="Calibri" panose="020F0502020204030204" pitchFamily="34" charset="0"/>
                      </a:endParaRP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E7E7E7"/>
                    </a:solidFill>
                  </a:tcPr>
                </a:tc>
                <a:tc>
                  <a:txBody>
                    <a:bodyPr/>
                    <a:lstStyle/>
                    <a:p>
                      <a:pPr algn="ctr" rtl="0" fontAlgn="ctr"/>
                      <a:r>
                        <a:rPr lang="hu-HU" sz="2200" b="0" i="0" u="none" strike="noStrike" dirty="0" smtClean="0">
                          <a:solidFill>
                            <a:srgbClr val="000000"/>
                          </a:solidFill>
                          <a:effectLst/>
                          <a:latin typeface="Calibri" panose="020F0502020204030204" pitchFamily="34" charset="0"/>
                        </a:rPr>
                        <a:t>11</a:t>
                      </a:r>
                      <a:endParaRPr lang="hu-HU" sz="2200" b="0" i="0" u="none" strike="noStrike" dirty="0">
                        <a:solidFill>
                          <a:srgbClr val="000000"/>
                        </a:solidFill>
                        <a:effectLst/>
                        <a:latin typeface="Calibri" panose="020F0502020204030204" pitchFamily="34" charset="0"/>
                      </a:endParaRPr>
                    </a:p>
                  </a:txBody>
                  <a:tcPr marL="7620" marR="7620" marT="762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7E7E7"/>
                    </a:solidFill>
                  </a:tcPr>
                </a:tc>
                <a:tc>
                  <a:txBody>
                    <a:bodyPr/>
                    <a:lstStyle/>
                    <a:p>
                      <a:pPr algn="ctr" rtl="0" fontAlgn="ctr"/>
                      <a:r>
                        <a:rPr lang="hu-HU" sz="2200" b="0" i="0" u="none" strike="noStrike" dirty="0">
                          <a:solidFill>
                            <a:srgbClr val="000000"/>
                          </a:solidFill>
                          <a:effectLst/>
                          <a:latin typeface="Calibri" panose="020F050202020403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7E7E7"/>
                    </a:solidFill>
                  </a:tcPr>
                </a:tc>
                <a:tc>
                  <a:txBody>
                    <a:bodyPr/>
                    <a:lstStyle/>
                    <a:p>
                      <a:pPr algn="ctr" rtl="0" fontAlgn="ctr"/>
                      <a:r>
                        <a:rPr lang="hu-HU" sz="2200" b="0" i="0" u="none" strike="noStrike" dirty="0" smtClean="0">
                          <a:solidFill>
                            <a:srgbClr val="000000"/>
                          </a:solidFill>
                          <a:effectLst/>
                          <a:latin typeface="Calibri" panose="020F0502020204030204" pitchFamily="34" charset="0"/>
                        </a:rPr>
                        <a:t>6</a:t>
                      </a:r>
                      <a:r>
                        <a:rPr lang="hu-HU" sz="22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E7E7E7"/>
                    </a:solidFill>
                  </a:tcPr>
                </a:tc>
                <a:tc>
                  <a:txBody>
                    <a:bodyPr/>
                    <a:lstStyle/>
                    <a:p>
                      <a:pPr algn="ctr" rtl="0" fontAlgn="ctr"/>
                      <a:r>
                        <a:rPr lang="hu-HU" sz="2200" b="0" i="0" u="none" strike="noStrike" dirty="0">
                          <a:solidFill>
                            <a:srgbClr val="000000"/>
                          </a:solidFill>
                          <a:effectLst/>
                          <a:latin typeface="Calibri" panose="020F0502020204030204" pitchFamily="34" charset="0"/>
                        </a:rPr>
                        <a:t>0 </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E7E7E7"/>
                    </a:solidFill>
                  </a:tcPr>
                </a:tc>
                <a:tc>
                  <a:txBody>
                    <a:bodyPr/>
                    <a:lstStyle/>
                    <a:p>
                      <a:pPr algn="ctr" rtl="0" fontAlgn="ctr"/>
                      <a:r>
                        <a:rPr lang="hu-HU" sz="2200" b="0" i="0" u="none" strike="noStrike" dirty="0">
                          <a:solidFill>
                            <a:srgbClr val="000000"/>
                          </a:solidFill>
                          <a:effectLst/>
                          <a:latin typeface="Calibri" panose="020F0502020204030204" pitchFamily="34" charset="0"/>
                        </a:rPr>
                        <a:t>4</a:t>
                      </a:r>
                    </a:p>
                  </a:txBody>
                  <a:tcPr marL="7620" marR="7620" marT="762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7E7E7"/>
                    </a:solidFill>
                  </a:tcPr>
                </a:tc>
                <a:extLst>
                  <a:ext uri="{0D108BD9-81ED-4DB2-BD59-A6C34878D82A}">
                    <a16:rowId xmlns:a16="http://schemas.microsoft.com/office/drawing/2014/main" val="910334861"/>
                  </a:ext>
                </a:extLst>
              </a:tr>
            </a:tbl>
          </a:graphicData>
        </a:graphic>
      </p:graphicFrame>
      <p:graphicFrame>
        <p:nvGraphicFramePr>
          <p:cNvPr id="5" name="Táblázat 4"/>
          <p:cNvGraphicFramePr>
            <a:graphicFrameLocks noGrp="1"/>
          </p:cNvGraphicFramePr>
          <p:nvPr>
            <p:extLst>
              <p:ext uri="{D42A27DB-BD31-4B8C-83A1-F6EECF244321}">
                <p14:modId xmlns:p14="http://schemas.microsoft.com/office/powerpoint/2010/main" val="3796580873"/>
              </p:ext>
            </p:extLst>
          </p:nvPr>
        </p:nvGraphicFramePr>
        <p:xfrm>
          <a:off x="1800397" y="3868616"/>
          <a:ext cx="9261640" cy="342900"/>
        </p:xfrm>
        <a:graphic>
          <a:graphicData uri="http://schemas.openxmlformats.org/drawingml/2006/table">
            <a:tbl>
              <a:tblPr/>
              <a:tblGrid>
                <a:gridCol w="1457351">
                  <a:extLst>
                    <a:ext uri="{9D8B030D-6E8A-4147-A177-3AD203B41FA5}">
                      <a16:colId xmlns:a16="http://schemas.microsoft.com/office/drawing/2014/main" val="2141464892"/>
                    </a:ext>
                  </a:extLst>
                </a:gridCol>
                <a:gridCol w="1227811">
                  <a:extLst>
                    <a:ext uri="{9D8B030D-6E8A-4147-A177-3AD203B41FA5}">
                      <a16:colId xmlns:a16="http://schemas.microsoft.com/office/drawing/2014/main" val="4263220276"/>
                    </a:ext>
                  </a:extLst>
                </a:gridCol>
                <a:gridCol w="1737062">
                  <a:extLst>
                    <a:ext uri="{9D8B030D-6E8A-4147-A177-3AD203B41FA5}">
                      <a16:colId xmlns:a16="http://schemas.microsoft.com/office/drawing/2014/main" val="2106259983"/>
                    </a:ext>
                  </a:extLst>
                </a:gridCol>
                <a:gridCol w="1382689">
                  <a:extLst>
                    <a:ext uri="{9D8B030D-6E8A-4147-A177-3AD203B41FA5}">
                      <a16:colId xmlns:a16="http://schemas.microsoft.com/office/drawing/2014/main" val="1508835041"/>
                    </a:ext>
                  </a:extLst>
                </a:gridCol>
                <a:gridCol w="1156216">
                  <a:extLst>
                    <a:ext uri="{9D8B030D-6E8A-4147-A177-3AD203B41FA5}">
                      <a16:colId xmlns:a16="http://schemas.microsoft.com/office/drawing/2014/main" val="582568012"/>
                    </a:ext>
                  </a:extLst>
                </a:gridCol>
                <a:gridCol w="1156216">
                  <a:extLst>
                    <a:ext uri="{9D8B030D-6E8A-4147-A177-3AD203B41FA5}">
                      <a16:colId xmlns:a16="http://schemas.microsoft.com/office/drawing/2014/main" val="3190162936"/>
                    </a:ext>
                  </a:extLst>
                </a:gridCol>
                <a:gridCol w="1144295">
                  <a:extLst>
                    <a:ext uri="{9D8B030D-6E8A-4147-A177-3AD203B41FA5}">
                      <a16:colId xmlns:a16="http://schemas.microsoft.com/office/drawing/2014/main" val="1829037983"/>
                    </a:ext>
                  </a:extLst>
                </a:gridCol>
              </a:tblGrid>
              <a:tr h="109440">
                <a:tc>
                  <a:txBody>
                    <a:bodyPr/>
                    <a:lstStyle/>
                    <a:p>
                      <a:pPr algn="ctr" fontAlgn="ctr"/>
                      <a:r>
                        <a:rPr lang="hu-HU" sz="1800" b="0" i="0" u="none" strike="noStrike" dirty="0" smtClean="0">
                          <a:solidFill>
                            <a:srgbClr val="FFFFFF"/>
                          </a:solidFill>
                          <a:effectLst/>
                          <a:latin typeface="Arial" panose="020B0604020202020204" pitchFamily="34" charset="0"/>
                        </a:rPr>
                        <a:t>Várható: 204</a:t>
                      </a:r>
                      <a:endParaRPr lang="hu-HU" sz="1800" b="0"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hu-HU" sz="2200" b="0" i="0" u="none" strike="noStrike" dirty="0" smtClean="0">
                          <a:solidFill>
                            <a:srgbClr val="000000"/>
                          </a:solidFill>
                          <a:effectLst/>
                          <a:latin typeface="Calibri" panose="020F0502020204030204" pitchFamily="34" charset="0"/>
                        </a:rPr>
                        <a:t>151</a:t>
                      </a:r>
                      <a:endParaRPr lang="hu-HU" sz="2200" b="0" i="0" u="none" strike="noStrike" dirty="0">
                        <a:solidFill>
                          <a:srgbClr val="000000"/>
                        </a:solidFill>
                        <a:effectLst/>
                        <a:latin typeface="Calibri" panose="020F0502020204030204" pitchFamily="34" charset="0"/>
                      </a:endParaRP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E7E7E7"/>
                    </a:solidFill>
                  </a:tcPr>
                </a:tc>
                <a:tc>
                  <a:txBody>
                    <a:bodyPr/>
                    <a:lstStyle/>
                    <a:p>
                      <a:pPr algn="ctr" rtl="0" fontAlgn="ctr"/>
                      <a:r>
                        <a:rPr lang="hu-HU" sz="2200" b="0" i="0" u="none" strike="noStrike" dirty="0" smtClean="0">
                          <a:solidFill>
                            <a:srgbClr val="000000"/>
                          </a:solidFill>
                          <a:effectLst/>
                          <a:latin typeface="Calibri" panose="020F0502020204030204" pitchFamily="34" charset="0"/>
                        </a:rPr>
                        <a:t>18</a:t>
                      </a:r>
                      <a:endParaRPr lang="hu-HU" sz="2200" b="0" i="0" u="none" strike="noStrike" dirty="0">
                        <a:solidFill>
                          <a:srgbClr val="000000"/>
                        </a:solidFill>
                        <a:effectLst/>
                        <a:latin typeface="Calibri" panose="020F0502020204030204" pitchFamily="34" charset="0"/>
                      </a:endParaRPr>
                    </a:p>
                  </a:txBody>
                  <a:tcPr marL="7620" marR="7620" marT="762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7E7E7"/>
                    </a:solidFill>
                  </a:tcPr>
                </a:tc>
                <a:tc>
                  <a:txBody>
                    <a:bodyPr/>
                    <a:lstStyle/>
                    <a:p>
                      <a:pPr algn="ctr" rtl="0" fontAlgn="ctr"/>
                      <a:r>
                        <a:rPr lang="hu-HU" sz="2200" b="0" i="0" u="none" strike="noStrike" dirty="0">
                          <a:solidFill>
                            <a:srgbClr val="000000"/>
                          </a:solidFill>
                          <a:effectLst/>
                          <a:latin typeface="Calibri" panose="020F050202020403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7E7E7"/>
                    </a:solidFill>
                  </a:tcPr>
                </a:tc>
                <a:tc>
                  <a:txBody>
                    <a:bodyPr/>
                    <a:lstStyle/>
                    <a:p>
                      <a:pPr algn="ctr" rtl="0" fontAlgn="ctr"/>
                      <a:r>
                        <a:rPr lang="hu-HU" sz="2200" b="0" i="0" u="none" strike="noStrike" dirty="0" smtClean="0">
                          <a:solidFill>
                            <a:srgbClr val="000000"/>
                          </a:solidFill>
                          <a:effectLst/>
                          <a:latin typeface="Calibri" panose="020F0502020204030204" pitchFamily="34" charset="0"/>
                        </a:rPr>
                        <a:t>22</a:t>
                      </a:r>
                      <a:r>
                        <a:rPr lang="hu-HU" sz="22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E7E7E7"/>
                    </a:solidFill>
                  </a:tcPr>
                </a:tc>
                <a:tc>
                  <a:txBody>
                    <a:bodyPr/>
                    <a:lstStyle/>
                    <a:p>
                      <a:pPr algn="ctr" rtl="0" fontAlgn="ctr"/>
                      <a:r>
                        <a:rPr lang="hu-HU" sz="2200" b="0" i="0" u="none" strike="noStrike">
                          <a:solidFill>
                            <a:srgbClr val="000000"/>
                          </a:solidFill>
                          <a:effectLst/>
                          <a:latin typeface="Calibri" panose="020F0502020204030204" pitchFamily="34" charset="0"/>
                        </a:rPr>
                        <a:t>6 </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E7E7E7"/>
                    </a:solidFill>
                  </a:tcPr>
                </a:tc>
                <a:tc>
                  <a:txBody>
                    <a:bodyPr/>
                    <a:lstStyle/>
                    <a:p>
                      <a:pPr algn="ctr" rtl="0" fontAlgn="ctr"/>
                      <a:r>
                        <a:rPr lang="hu-HU" sz="2200" b="0" i="0" u="none" strike="noStrike" dirty="0">
                          <a:solidFill>
                            <a:srgbClr val="000000"/>
                          </a:solidFill>
                          <a:effectLst/>
                          <a:latin typeface="Calibri" panose="020F0502020204030204" pitchFamily="34" charset="0"/>
                        </a:rPr>
                        <a:t>4</a:t>
                      </a:r>
                    </a:p>
                  </a:txBody>
                  <a:tcPr marL="7620" marR="7620" marT="762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7E7E7"/>
                    </a:solidFill>
                  </a:tcPr>
                </a:tc>
                <a:extLst>
                  <a:ext uri="{0D108BD9-81ED-4DB2-BD59-A6C34878D82A}">
                    <a16:rowId xmlns:a16="http://schemas.microsoft.com/office/drawing/2014/main" val="709648067"/>
                  </a:ext>
                </a:extLst>
              </a:tr>
            </a:tbl>
          </a:graphicData>
        </a:graphic>
      </p:graphicFrame>
    </p:spTree>
    <p:extLst>
      <p:ext uri="{BB962C8B-B14F-4D97-AF65-F5344CB8AC3E}">
        <p14:creationId xmlns:p14="http://schemas.microsoft.com/office/powerpoint/2010/main" val="1753650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31C95AE5-7FA0-6366-7219-01FBEEB915F9}"/>
              </a:ext>
            </a:extLst>
          </p:cNvPr>
          <p:cNvSpPr>
            <a:spLocks noGrp="1"/>
          </p:cNvSpPr>
          <p:nvPr>
            <p:ph type="title"/>
          </p:nvPr>
        </p:nvSpPr>
        <p:spPr>
          <a:xfrm>
            <a:off x="351241" y="1653805"/>
            <a:ext cx="3796306" cy="2690949"/>
          </a:xfrm>
        </p:spPr>
        <p:txBody>
          <a:bodyPr anchor="t">
            <a:normAutofit/>
          </a:bodyPr>
          <a:lstStyle/>
          <a:p>
            <a:r>
              <a:rPr lang="hu-HU" b="1"/>
              <a:t>Tevékenységek leírása - Diákok</a:t>
            </a:r>
          </a:p>
        </p:txBody>
      </p:sp>
      <p:grpSp>
        <p:nvGrpSpPr>
          <p:cNvPr id="16"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artalom helye 2">
            <a:extLst>
              <a:ext uri="{FF2B5EF4-FFF2-40B4-BE49-F238E27FC236}">
                <a16:creationId xmlns:a16="http://schemas.microsoft.com/office/drawing/2014/main" id="{412B779E-FB16-2D9B-3AA4-850CA836FA92}"/>
              </a:ext>
            </a:extLst>
          </p:cNvPr>
          <p:cNvSpPr>
            <a:spLocks noGrp="1"/>
          </p:cNvSpPr>
          <p:nvPr>
            <p:ph idx="1"/>
          </p:nvPr>
        </p:nvSpPr>
        <p:spPr>
          <a:xfrm>
            <a:off x="5133706" y="587829"/>
            <a:ext cx="6505300" cy="5682342"/>
          </a:xfrm>
        </p:spPr>
        <p:txBody>
          <a:bodyPr anchor="t">
            <a:normAutofit/>
          </a:bodyPr>
          <a:lstStyle/>
          <a:p>
            <a:pPr marL="457200" algn="just">
              <a:lnSpc>
                <a:spcPct val="115000"/>
              </a:lnSpc>
              <a:spcAft>
                <a:spcPts val="800"/>
              </a:spcAft>
            </a:pPr>
            <a:r>
              <a:rPr lang="hu-HU" b="1" u="sng" dirty="0" smtClean="0">
                <a:effectLst/>
                <a:latin typeface="Calibri" panose="020F0502020204030204" pitchFamily="34" charset="0"/>
                <a:ea typeface="Calibri" panose="020F0502020204030204" pitchFamily="34" charset="0"/>
                <a:cs typeface="Times New Roman" panose="02020603050405020304" pitchFamily="18" charset="0"/>
              </a:rPr>
              <a:t>Tanulók </a:t>
            </a:r>
            <a:r>
              <a:rPr lang="hu-HU" b="1" u="sng" dirty="0">
                <a:effectLst/>
                <a:latin typeface="Calibri" panose="020F0502020204030204" pitchFamily="34" charset="0"/>
                <a:ea typeface="Calibri" panose="020F0502020204030204" pitchFamily="34" charset="0"/>
                <a:cs typeface="Times New Roman" panose="02020603050405020304" pitchFamily="18" charset="0"/>
              </a:rPr>
              <a:t>rövid távú tanulási célú mobilitása (</a:t>
            </a:r>
            <a:r>
              <a:rPr lang="hu-HU" b="1" u="sng" dirty="0" smtClean="0">
                <a:effectLst/>
                <a:latin typeface="Calibri" panose="020F0502020204030204" pitchFamily="34" charset="0"/>
                <a:ea typeface="Calibri" panose="020F0502020204030204" pitchFamily="34" charset="0"/>
                <a:cs typeface="Times New Roman" panose="02020603050405020304" pitchFamily="18" charset="0"/>
              </a:rPr>
              <a:t>14 nap</a:t>
            </a:r>
            <a:r>
              <a:rPr lang="hu-HU" b="1" dirty="0" smtClean="0">
                <a:effectLst/>
                <a:latin typeface="Calibri" panose="020F0502020204030204" pitchFamily="34" charset="0"/>
                <a:ea typeface="Calibri" panose="020F0502020204030204" pitchFamily="34" charset="0"/>
                <a:cs typeface="Times New Roman" panose="02020603050405020304" pitchFamily="18" charset="0"/>
              </a:rPr>
              <a:t>)</a:t>
            </a:r>
            <a:r>
              <a:rPr lang="hu-HU" dirty="0" smtClean="0">
                <a:latin typeface="Calibri" panose="020F0502020204030204" pitchFamily="34" charset="0"/>
                <a:ea typeface="Calibri" panose="020F0502020204030204" pitchFamily="34" charset="0"/>
                <a:cs typeface="Times New Roman" panose="02020603050405020304" pitchFamily="18" charset="0"/>
              </a:rPr>
              <a:t> </a:t>
            </a:r>
            <a:endParaRPr lang="hu-HU" dirty="0"/>
          </a:p>
          <a:p>
            <a:pPr marL="457200" algn="just">
              <a:lnSpc>
                <a:spcPct val="100000"/>
              </a:lnSpc>
              <a:spcAft>
                <a:spcPts val="800"/>
              </a:spcAft>
            </a:pPr>
            <a:r>
              <a:rPr lang="hu-HU" b="1" dirty="0" smtClean="0"/>
              <a:t>Cserháti </a:t>
            </a:r>
            <a:r>
              <a:rPr lang="hu-HU" b="1" dirty="0"/>
              <a:t>Technikum </a:t>
            </a:r>
            <a:r>
              <a:rPr lang="hu-HU" dirty="0"/>
              <a:t>	 </a:t>
            </a:r>
            <a:r>
              <a:rPr lang="hu-HU" dirty="0" smtClean="0"/>
              <a:t>8+1 </a:t>
            </a:r>
            <a:r>
              <a:rPr lang="hu-HU" dirty="0"/>
              <a:t>fő 	Lengyelország(</a:t>
            </a:r>
            <a:r>
              <a:rPr lang="hu-HU" dirty="0" err="1"/>
              <a:t>Rzeszów</a:t>
            </a:r>
            <a:r>
              <a:rPr lang="hu-HU" dirty="0" smtClean="0"/>
              <a:t>)			 18+2 fő</a:t>
            </a:r>
            <a:r>
              <a:rPr lang="hu-HU" dirty="0"/>
              <a:t>	</a:t>
            </a:r>
            <a:r>
              <a:rPr lang="hu-HU" dirty="0" smtClean="0"/>
              <a:t>Németország(Drezda)</a:t>
            </a:r>
          </a:p>
          <a:p>
            <a:pPr marL="457200" algn="just">
              <a:lnSpc>
                <a:spcPct val="100000"/>
              </a:lnSpc>
              <a:spcAft>
                <a:spcPts val="800"/>
              </a:spcAft>
            </a:pPr>
            <a:r>
              <a:rPr lang="hu-HU" b="1" dirty="0" err="1" smtClean="0"/>
              <a:t>Thúry</a:t>
            </a:r>
            <a:r>
              <a:rPr lang="hu-HU" b="1" dirty="0" smtClean="0"/>
              <a:t> Technikum</a:t>
            </a:r>
            <a:r>
              <a:rPr lang="hu-HU" dirty="0" smtClean="0"/>
              <a:t>	 18+2 fő 	Olaszország(</a:t>
            </a:r>
            <a:r>
              <a:rPr lang="hu-HU" dirty="0" err="1" smtClean="0"/>
              <a:t>Avezzano</a:t>
            </a:r>
            <a:r>
              <a:rPr lang="hu-HU" dirty="0" smtClean="0"/>
              <a:t>)			 17+2 fő 	</a:t>
            </a:r>
            <a:r>
              <a:rPr lang="hu-HU" dirty="0"/>
              <a:t>Németország (Drezda)</a:t>
            </a:r>
          </a:p>
          <a:p>
            <a:pPr marL="457200" algn="just">
              <a:lnSpc>
                <a:spcPct val="100000"/>
              </a:lnSpc>
              <a:spcAft>
                <a:spcPts val="800"/>
              </a:spcAft>
            </a:pPr>
            <a:r>
              <a:rPr lang="hu-HU" b="1" dirty="0" smtClean="0"/>
              <a:t>Zsigmondy Technikum 	 </a:t>
            </a:r>
            <a:r>
              <a:rPr lang="hu-HU" dirty="0" smtClean="0"/>
              <a:t>18+2 fő	Németország(Drezda</a:t>
            </a:r>
            <a:r>
              <a:rPr lang="hu-HU" dirty="0"/>
              <a:t>)   			 18+2 fő 	Lengyelország(</a:t>
            </a:r>
            <a:r>
              <a:rPr lang="hu-HU" dirty="0" err="1"/>
              <a:t>Rzeszów</a:t>
            </a:r>
            <a:r>
              <a:rPr lang="hu-HU" dirty="0" smtClean="0"/>
              <a:t>)</a:t>
            </a:r>
          </a:p>
          <a:p>
            <a:pPr marL="914400" lvl="1" algn="just">
              <a:lnSpc>
                <a:spcPct val="115000"/>
              </a:lnSpc>
              <a:spcAft>
                <a:spcPts val="800"/>
              </a:spcAft>
            </a:pPr>
            <a:r>
              <a:rPr lang="hu-HU" sz="1600" b="1" u="sng" dirty="0" smtClean="0">
                <a:solidFill>
                  <a:srgbClr val="00B0F0"/>
                </a:solidFill>
              </a:rPr>
              <a:t>2023 őszén még lehetőség nyílik 3 tanulói rövid távú tanulási mobilitás megszervezésére a 2. projektév keretéből</a:t>
            </a:r>
            <a:r>
              <a:rPr lang="hu-HU" sz="1600" b="1" dirty="0" smtClean="0">
                <a:solidFill>
                  <a:srgbClr val="00B0F0"/>
                </a:solidFill>
              </a:rPr>
              <a:t> 					(összesen 54+6 fő)</a:t>
            </a:r>
          </a:p>
          <a:p>
            <a:pPr lvl="1" indent="0" algn="just">
              <a:lnSpc>
                <a:spcPct val="115000"/>
              </a:lnSpc>
              <a:spcAft>
                <a:spcPts val="800"/>
              </a:spcAft>
              <a:buNone/>
            </a:pPr>
            <a:endParaRPr lang="hu-HU" sz="1600" b="1" u="sng" dirty="0" smtClean="0">
              <a:solidFill>
                <a:srgbClr val="00B0F0"/>
              </a:solidFill>
            </a:endParaRPr>
          </a:p>
          <a:p>
            <a:pPr marL="457200" algn="just">
              <a:lnSpc>
                <a:spcPct val="115000"/>
              </a:lnSpc>
              <a:spcAft>
                <a:spcPts val="800"/>
              </a:spcAft>
            </a:pPr>
            <a:r>
              <a:rPr lang="hu-HU" b="1" u="sng" dirty="0">
                <a:latin typeface="Calibri" panose="020F0502020204030204" pitchFamily="34" charset="0"/>
                <a:ea typeface="Calibri" panose="020F0502020204030204" pitchFamily="34" charset="0"/>
                <a:cs typeface="Times New Roman" panose="02020603050405020304" pitchFamily="18" charset="0"/>
              </a:rPr>
              <a:t>Tanulók hosszú távú tanulási célú mobilitása (91 nap</a:t>
            </a:r>
            <a:r>
              <a:rPr lang="hu-HU" sz="1600" b="1" dirty="0" smtClean="0">
                <a:latin typeface="Calibri" panose="020F0502020204030204" pitchFamily="34" charset="0"/>
                <a:ea typeface="Calibri" panose="020F0502020204030204" pitchFamily="34" charset="0"/>
                <a:cs typeface="Times New Roman" panose="02020603050405020304" pitchFamily="18" charset="0"/>
              </a:rPr>
              <a:t>)</a:t>
            </a:r>
            <a:r>
              <a:rPr lang="hu-HU" sz="1600" b="1" dirty="0"/>
              <a:t> </a:t>
            </a:r>
            <a:endParaRPr lang="hu-HU" sz="1600" b="1" dirty="0" smtClean="0"/>
          </a:p>
          <a:p>
            <a:pPr marL="457200" algn="just">
              <a:lnSpc>
                <a:spcPct val="115000"/>
              </a:lnSpc>
              <a:spcAft>
                <a:spcPts val="800"/>
              </a:spcAft>
            </a:pPr>
            <a:r>
              <a:rPr lang="hu-HU" sz="1600" b="1" dirty="0" smtClean="0"/>
              <a:t>Cserháti </a:t>
            </a:r>
            <a:r>
              <a:rPr lang="hu-HU" sz="1600" b="1" dirty="0"/>
              <a:t>Technikum </a:t>
            </a:r>
            <a:r>
              <a:rPr lang="hu-HU" sz="1600" dirty="0"/>
              <a:t>	</a:t>
            </a:r>
            <a:r>
              <a:rPr lang="hu-HU" sz="1600" dirty="0" smtClean="0"/>
              <a:t>3 </a:t>
            </a:r>
            <a:r>
              <a:rPr lang="hu-HU" sz="1600" dirty="0"/>
              <a:t>fő 	</a:t>
            </a:r>
            <a:r>
              <a:rPr lang="hu-HU" sz="1600" dirty="0" smtClean="0"/>
              <a:t>Olaszország(</a:t>
            </a:r>
            <a:r>
              <a:rPr lang="hu-HU" sz="1600" dirty="0" err="1" smtClean="0"/>
              <a:t>Celano</a:t>
            </a:r>
            <a:r>
              <a:rPr lang="hu-HU" sz="1600" dirty="0" smtClean="0"/>
              <a:t>)</a:t>
            </a:r>
            <a:r>
              <a:rPr lang="hu-HU" sz="1600" b="1" dirty="0">
                <a:solidFill>
                  <a:srgbClr val="00B0F0"/>
                </a:solidFill>
              </a:rPr>
              <a:t> </a:t>
            </a:r>
            <a:r>
              <a:rPr lang="hu-HU" sz="1600" b="1" dirty="0" smtClean="0">
                <a:solidFill>
                  <a:srgbClr val="00B0F0"/>
                </a:solidFill>
              </a:rPr>
              <a:t>					</a:t>
            </a:r>
            <a:r>
              <a:rPr lang="hu-HU" sz="1400" b="1" dirty="0" smtClean="0"/>
              <a:t>(2023. 09.17 – 12.16.)</a:t>
            </a:r>
            <a:endParaRPr lang="hu-HU" sz="1400" dirty="0" smtClean="0"/>
          </a:p>
        </p:txBody>
      </p:sp>
      <p:pic>
        <p:nvPicPr>
          <p:cNvPr id="9" name="Kép 8">
            <a:extLst>
              <a:ext uri="{FF2B5EF4-FFF2-40B4-BE49-F238E27FC236}">
                <a16:creationId xmlns:a16="http://schemas.microsoft.com/office/drawing/2014/main" id="{B600FF9D-DD36-AD12-3E8A-196C96884166}"/>
              </a:ext>
            </a:extLst>
          </p:cNvPr>
          <p:cNvPicPr>
            <a:picLocks noChangeAspect="1"/>
          </p:cNvPicPr>
          <p:nvPr/>
        </p:nvPicPr>
        <p:blipFill>
          <a:blip r:embed="rId2"/>
          <a:stretch>
            <a:fillRect/>
          </a:stretch>
        </p:blipFill>
        <p:spPr>
          <a:xfrm>
            <a:off x="419335" y="3428682"/>
            <a:ext cx="4276293" cy="26449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157903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ím 1">
            <a:extLst>
              <a:ext uri="{FF2B5EF4-FFF2-40B4-BE49-F238E27FC236}">
                <a16:creationId xmlns:a16="http://schemas.microsoft.com/office/drawing/2014/main" id="{31C95AE5-7FA0-6366-7219-01FBEEB915F9}"/>
              </a:ext>
            </a:extLst>
          </p:cNvPr>
          <p:cNvSpPr>
            <a:spLocks noGrp="1"/>
          </p:cNvSpPr>
          <p:nvPr>
            <p:ph type="title"/>
          </p:nvPr>
        </p:nvSpPr>
        <p:spPr>
          <a:xfrm>
            <a:off x="351241" y="1653805"/>
            <a:ext cx="3796306" cy="2690949"/>
          </a:xfrm>
        </p:spPr>
        <p:txBody>
          <a:bodyPr anchor="t">
            <a:normAutofit/>
          </a:bodyPr>
          <a:lstStyle/>
          <a:p>
            <a:r>
              <a:rPr lang="hu-HU" b="1"/>
              <a:t>Tevékenységek leírása - Munkatársak</a:t>
            </a:r>
          </a:p>
        </p:txBody>
      </p:sp>
      <p:grpSp>
        <p:nvGrpSpPr>
          <p:cNvPr id="16"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artalom helye 2">
            <a:extLst>
              <a:ext uri="{FF2B5EF4-FFF2-40B4-BE49-F238E27FC236}">
                <a16:creationId xmlns:a16="http://schemas.microsoft.com/office/drawing/2014/main" id="{412B779E-FB16-2D9B-3AA4-850CA836FA92}"/>
              </a:ext>
            </a:extLst>
          </p:cNvPr>
          <p:cNvSpPr>
            <a:spLocks noGrp="1"/>
          </p:cNvSpPr>
          <p:nvPr>
            <p:ph idx="1"/>
          </p:nvPr>
        </p:nvSpPr>
        <p:spPr>
          <a:xfrm>
            <a:off x="5075022" y="501161"/>
            <a:ext cx="6448502" cy="5706208"/>
          </a:xfrm>
        </p:spPr>
        <p:txBody>
          <a:bodyPr anchor="t">
            <a:noAutofit/>
          </a:bodyPr>
          <a:lstStyle/>
          <a:p>
            <a:pPr marL="457200" algn="just">
              <a:lnSpc>
                <a:spcPct val="100000"/>
              </a:lnSpc>
              <a:spcBef>
                <a:spcPts val="0"/>
              </a:spcBef>
            </a:pPr>
            <a:endParaRPr lang="hu-HU" sz="1400" b="1" u="sng"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0000"/>
              </a:lnSpc>
              <a:spcBef>
                <a:spcPts val="0"/>
              </a:spcBef>
            </a:pPr>
            <a:endParaRPr lang="hu-HU" sz="1400" b="1" u="sng"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0000"/>
              </a:lnSpc>
              <a:spcBef>
                <a:spcPts val="0"/>
              </a:spcBef>
            </a:pPr>
            <a:r>
              <a:rPr lang="hu-HU" b="1" u="sng" dirty="0" smtClean="0">
                <a:effectLst/>
                <a:latin typeface="Calibri" panose="020F0502020204030204" pitchFamily="34" charset="0"/>
                <a:ea typeface="Calibri" panose="020F0502020204030204" pitchFamily="34" charset="0"/>
                <a:cs typeface="Times New Roman" panose="02020603050405020304" pitchFamily="18" charset="0"/>
              </a:rPr>
              <a:t>Szakmai </a:t>
            </a:r>
            <a:r>
              <a:rPr lang="hu-HU" b="1" u="sng" dirty="0">
                <a:effectLst/>
                <a:latin typeface="Calibri" panose="020F0502020204030204" pitchFamily="34" charset="0"/>
                <a:ea typeface="Calibri" panose="020F0502020204030204" pitchFamily="34" charset="0"/>
                <a:cs typeface="Times New Roman" panose="02020603050405020304" pitchFamily="18" charset="0"/>
              </a:rPr>
              <a:t>látogatás </a:t>
            </a:r>
            <a:r>
              <a:rPr lang="hu-HU" b="1" u="sng" dirty="0" smtClean="0">
                <a:effectLst/>
                <a:latin typeface="Calibri" panose="020F0502020204030204" pitchFamily="34" charset="0"/>
                <a:ea typeface="Calibri" panose="020F0502020204030204" pitchFamily="34" charset="0"/>
                <a:cs typeface="Times New Roman" panose="02020603050405020304" pitchFamily="18" charset="0"/>
              </a:rPr>
              <a:t>(4 -7 nap</a:t>
            </a:r>
            <a:r>
              <a:rPr lang="hu-HU" b="1" u="sng" dirty="0">
                <a:effectLst/>
                <a:latin typeface="Calibri" panose="020F0502020204030204" pitchFamily="34" charset="0"/>
                <a:ea typeface="Calibri" panose="020F0502020204030204" pitchFamily="34" charset="0"/>
                <a:cs typeface="Times New Roman" panose="02020603050405020304" pitchFamily="18" charset="0"/>
              </a:rPr>
              <a:t>) – Job </a:t>
            </a:r>
            <a:r>
              <a:rPr lang="hu-HU" b="1" u="sng" dirty="0" err="1" smtClean="0">
                <a:effectLst/>
                <a:latin typeface="Calibri" panose="020F0502020204030204" pitchFamily="34" charset="0"/>
                <a:ea typeface="Calibri" panose="020F0502020204030204" pitchFamily="34" charset="0"/>
                <a:cs typeface="Times New Roman" panose="02020603050405020304" pitchFamily="18" charset="0"/>
              </a:rPr>
              <a:t>shadowing</a:t>
            </a:r>
            <a:endParaRPr lang="hu-HU" sz="1400" dirty="0">
              <a:effectLst/>
              <a:latin typeface="Calibri" panose="020F0502020204030204" pitchFamily="34" charset="0"/>
              <a:ea typeface="Calibri" panose="020F0502020204030204" pitchFamily="34" charset="0"/>
            </a:endParaRPr>
          </a:p>
          <a:p>
            <a:pPr indent="0" algn="just">
              <a:lnSpc>
                <a:spcPct val="100000"/>
              </a:lnSpc>
              <a:spcBef>
                <a:spcPts val="0"/>
              </a:spcBef>
              <a:buNone/>
            </a:pP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15000"/>
              </a:lnSpc>
              <a:spcAft>
                <a:spcPts val="800"/>
              </a:spcAft>
              <a:buNone/>
            </a:pPr>
            <a:r>
              <a:rPr lang="hu-HU" sz="1600" b="1" dirty="0" smtClean="0"/>
              <a:t>Cserháti </a:t>
            </a:r>
            <a:r>
              <a:rPr lang="hu-HU" sz="1600" b="1" dirty="0"/>
              <a:t>Technikum </a:t>
            </a:r>
            <a:r>
              <a:rPr lang="hu-HU" sz="1600" dirty="0"/>
              <a:t>	2 fő 	Olaszország(</a:t>
            </a:r>
            <a:r>
              <a:rPr lang="hu-HU" sz="1600" dirty="0" err="1"/>
              <a:t>Celano</a:t>
            </a:r>
            <a:r>
              <a:rPr lang="hu-HU" sz="1600" dirty="0" smtClean="0"/>
              <a:t>)</a:t>
            </a:r>
            <a:r>
              <a:rPr lang="hu-HU" sz="1600" b="1" dirty="0"/>
              <a:t>  </a:t>
            </a:r>
            <a:r>
              <a:rPr lang="hu-HU" sz="1600" b="1" dirty="0" smtClean="0"/>
              <a:t>  				</a:t>
            </a:r>
            <a:r>
              <a:rPr lang="hu-HU" sz="1400" b="1" dirty="0" smtClean="0"/>
              <a:t>(</a:t>
            </a:r>
            <a:r>
              <a:rPr lang="hu-HU" sz="1400" b="1" dirty="0"/>
              <a:t>2023. </a:t>
            </a:r>
            <a:r>
              <a:rPr lang="hu-HU" sz="1400" b="1" dirty="0" smtClean="0"/>
              <a:t>09.17 </a:t>
            </a:r>
            <a:r>
              <a:rPr lang="hu-HU" sz="1400" b="1" dirty="0"/>
              <a:t>– </a:t>
            </a:r>
            <a:r>
              <a:rPr lang="hu-HU" sz="1400" b="1" dirty="0" smtClean="0"/>
              <a:t>09.21.)</a:t>
            </a:r>
            <a:endParaRPr lang="hu-HU" sz="1600" dirty="0" smtClean="0"/>
          </a:p>
          <a:p>
            <a:pPr indent="0" algn="just">
              <a:lnSpc>
                <a:spcPct val="115000"/>
              </a:lnSpc>
              <a:spcAft>
                <a:spcPts val="800"/>
              </a:spcAft>
              <a:buNone/>
            </a:pPr>
            <a:r>
              <a:rPr lang="hu-HU" sz="1600" b="1" u="sng" dirty="0">
                <a:solidFill>
                  <a:srgbClr val="00B0F0"/>
                </a:solidFill>
              </a:rPr>
              <a:t>2023 </a:t>
            </a:r>
            <a:r>
              <a:rPr lang="hu-HU" sz="1600" b="1" u="sng" dirty="0" smtClean="0">
                <a:solidFill>
                  <a:srgbClr val="00B0F0"/>
                </a:solidFill>
              </a:rPr>
              <a:t>nyarán-őszén </a:t>
            </a:r>
            <a:r>
              <a:rPr lang="hu-HU" sz="1600" b="1" u="sng" dirty="0">
                <a:solidFill>
                  <a:srgbClr val="00B0F0"/>
                </a:solidFill>
              </a:rPr>
              <a:t>még lehetőség nyílik </a:t>
            </a:r>
            <a:r>
              <a:rPr lang="hu-HU" sz="1600" b="1" u="sng" dirty="0" smtClean="0">
                <a:solidFill>
                  <a:srgbClr val="00B0F0"/>
                </a:solidFill>
              </a:rPr>
              <a:t>4 fő szakmai látogatásának megszervezésére </a:t>
            </a:r>
            <a:r>
              <a:rPr lang="hu-HU" sz="1600" b="1" u="sng" dirty="0">
                <a:solidFill>
                  <a:srgbClr val="00B0F0"/>
                </a:solidFill>
              </a:rPr>
              <a:t>a 2. projektév </a:t>
            </a:r>
            <a:r>
              <a:rPr lang="hu-HU" sz="1600" b="1" u="sng" dirty="0" smtClean="0">
                <a:solidFill>
                  <a:srgbClr val="00B0F0"/>
                </a:solidFill>
              </a:rPr>
              <a:t>keretéből</a:t>
            </a:r>
          </a:p>
          <a:p>
            <a:pPr indent="0" algn="just">
              <a:lnSpc>
                <a:spcPct val="115000"/>
              </a:lnSpc>
              <a:spcAft>
                <a:spcPts val="800"/>
              </a:spcAft>
              <a:buNone/>
            </a:pPr>
            <a:endParaRPr lang="hu-HU" sz="1600" dirty="0" smtClean="0"/>
          </a:p>
          <a:p>
            <a:pPr marL="514350" indent="-285750" algn="just">
              <a:lnSpc>
                <a:spcPct val="115000"/>
              </a:lnSpc>
              <a:spcAft>
                <a:spcPts val="800"/>
              </a:spcAft>
            </a:pPr>
            <a:r>
              <a:rPr lang="hu-HU" b="1" u="sng" dirty="0">
                <a:latin typeface="Calibri" panose="020F0502020204030204" pitchFamily="34" charset="0"/>
                <a:ea typeface="Calibri" panose="020F0502020204030204" pitchFamily="34" charset="0"/>
                <a:cs typeface="Times New Roman" panose="02020603050405020304" pitchFamily="18" charset="0"/>
              </a:rPr>
              <a:t>Előkészítő látogatás (</a:t>
            </a:r>
            <a:r>
              <a:rPr lang="hu-HU" b="1" u="sng" dirty="0" smtClean="0">
                <a:latin typeface="Calibri" panose="020F0502020204030204" pitchFamily="34" charset="0"/>
                <a:ea typeface="Calibri" panose="020F0502020204030204" pitchFamily="34" charset="0"/>
                <a:cs typeface="Times New Roman" panose="02020603050405020304" pitchFamily="18" charset="0"/>
              </a:rPr>
              <a:t>3 nap</a:t>
            </a:r>
            <a:r>
              <a:rPr lang="hu-HU" b="1" dirty="0" smtClean="0">
                <a:latin typeface="Calibri" panose="020F0502020204030204" pitchFamily="34" charset="0"/>
                <a:ea typeface="Calibri" panose="020F0502020204030204" pitchFamily="34" charset="0"/>
                <a:cs typeface="Times New Roman" panose="02020603050405020304" pitchFamily="18" charset="0"/>
              </a:rPr>
              <a:t>)</a:t>
            </a:r>
            <a:endParaRPr lang="hu-HU" dirty="0" smtClean="0"/>
          </a:p>
          <a:p>
            <a:pPr indent="0" algn="just">
              <a:lnSpc>
                <a:spcPct val="100000"/>
              </a:lnSpc>
              <a:spcBef>
                <a:spcPts val="0"/>
              </a:spcBef>
              <a:buNone/>
            </a:pPr>
            <a:r>
              <a:rPr lang="hu-HU" sz="1600" dirty="0"/>
              <a:t>	</a:t>
            </a:r>
          </a:p>
          <a:p>
            <a:pPr indent="0" algn="just">
              <a:lnSpc>
                <a:spcPct val="115000"/>
              </a:lnSpc>
              <a:spcAft>
                <a:spcPts val="800"/>
              </a:spcAft>
              <a:buNone/>
            </a:pPr>
            <a:r>
              <a:rPr lang="hu-HU" sz="1600" b="1" dirty="0" smtClean="0"/>
              <a:t> </a:t>
            </a:r>
            <a:r>
              <a:rPr lang="hu-HU" sz="1600" b="1" dirty="0"/>
              <a:t>Zsigmondy Technikum	</a:t>
            </a:r>
            <a:r>
              <a:rPr lang="hu-HU" sz="1600" dirty="0"/>
              <a:t>2 fő</a:t>
            </a:r>
            <a:r>
              <a:rPr lang="hu-HU" sz="1600" b="1" dirty="0"/>
              <a:t>	</a:t>
            </a:r>
            <a:r>
              <a:rPr lang="hu-HU" sz="1100" dirty="0"/>
              <a:t> </a:t>
            </a:r>
            <a:r>
              <a:rPr lang="hu-HU" sz="1600" dirty="0" smtClean="0"/>
              <a:t>Németország(Drezda)</a:t>
            </a:r>
          </a:p>
          <a:p>
            <a:pPr indent="0" algn="just">
              <a:lnSpc>
                <a:spcPct val="115000"/>
              </a:lnSpc>
              <a:spcAft>
                <a:spcPts val="800"/>
              </a:spcAft>
              <a:buNone/>
            </a:pPr>
            <a:r>
              <a:rPr lang="hu-HU" sz="1600" b="1" dirty="0" smtClean="0"/>
              <a:t> </a:t>
            </a:r>
            <a:r>
              <a:rPr lang="hu-HU" sz="1600" b="1" dirty="0" err="1" smtClean="0"/>
              <a:t>Thúry</a:t>
            </a:r>
            <a:r>
              <a:rPr lang="hu-HU" sz="1600" b="1" dirty="0" smtClean="0"/>
              <a:t> </a:t>
            </a:r>
            <a:r>
              <a:rPr lang="hu-HU" sz="1600" b="1" dirty="0"/>
              <a:t>Technikum		</a:t>
            </a:r>
            <a:r>
              <a:rPr lang="hu-HU" sz="1600" dirty="0" smtClean="0"/>
              <a:t>2 </a:t>
            </a:r>
            <a:r>
              <a:rPr lang="hu-HU" sz="1600" dirty="0"/>
              <a:t>fő	Németország(Drezda) </a:t>
            </a:r>
          </a:p>
          <a:p>
            <a:pPr indent="0" algn="just">
              <a:lnSpc>
                <a:spcPct val="100000"/>
              </a:lnSpc>
              <a:spcBef>
                <a:spcPts val="0"/>
              </a:spcBef>
              <a:buNone/>
            </a:pPr>
            <a:r>
              <a:rPr lang="hu-HU" sz="1600" dirty="0"/>
              <a:t>			</a:t>
            </a:r>
          </a:p>
          <a:p>
            <a:pPr indent="0" algn="just">
              <a:lnSpc>
                <a:spcPct val="115000"/>
              </a:lnSpc>
              <a:spcAft>
                <a:spcPts val="800"/>
              </a:spcAft>
              <a:buNone/>
            </a:pPr>
            <a:endParaRPr lang="hu-HU" sz="1600" dirty="0"/>
          </a:p>
          <a:p>
            <a:pPr marL="457200" algn="just">
              <a:lnSpc>
                <a:spcPct val="115000"/>
              </a:lnSpc>
              <a:spcAft>
                <a:spcPts val="800"/>
              </a:spcAft>
            </a:pP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Kép 8">
            <a:extLst>
              <a:ext uri="{FF2B5EF4-FFF2-40B4-BE49-F238E27FC236}">
                <a16:creationId xmlns:a16="http://schemas.microsoft.com/office/drawing/2014/main" id="{B600FF9D-DD36-AD12-3E8A-196C96884166}"/>
              </a:ext>
            </a:extLst>
          </p:cNvPr>
          <p:cNvPicPr>
            <a:picLocks noChangeAspect="1"/>
          </p:cNvPicPr>
          <p:nvPr/>
        </p:nvPicPr>
        <p:blipFill>
          <a:blip r:embed="rId3"/>
          <a:stretch>
            <a:fillRect/>
          </a:stretch>
        </p:blipFill>
        <p:spPr>
          <a:xfrm>
            <a:off x="304420" y="3022275"/>
            <a:ext cx="4276293" cy="26449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Kép 3">
            <a:extLst>
              <a:ext uri="{FF2B5EF4-FFF2-40B4-BE49-F238E27FC236}">
                <a16:creationId xmlns:a16="http://schemas.microsoft.com/office/drawing/2014/main" id="{033F86BF-CED7-44B8-8322-B4C8EE286E93}"/>
              </a:ext>
            </a:extLst>
          </p:cNvPr>
          <p:cNvPicPr>
            <a:picLocks noChangeAspect="1"/>
          </p:cNvPicPr>
          <p:nvPr/>
        </p:nvPicPr>
        <p:blipFill>
          <a:blip r:embed="rId4"/>
          <a:stretch>
            <a:fillRect/>
          </a:stretch>
        </p:blipFill>
        <p:spPr>
          <a:xfrm>
            <a:off x="458246" y="2999279"/>
            <a:ext cx="4582478" cy="30107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22114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ím 1">
            <a:extLst>
              <a:ext uri="{FF2B5EF4-FFF2-40B4-BE49-F238E27FC236}">
                <a16:creationId xmlns:a16="http://schemas.microsoft.com/office/drawing/2014/main" id="{31C95AE5-7FA0-6366-7219-01FBEEB915F9}"/>
              </a:ext>
            </a:extLst>
          </p:cNvPr>
          <p:cNvSpPr>
            <a:spLocks noGrp="1"/>
          </p:cNvSpPr>
          <p:nvPr>
            <p:ph type="title"/>
          </p:nvPr>
        </p:nvSpPr>
        <p:spPr>
          <a:xfrm>
            <a:off x="351241" y="1653805"/>
            <a:ext cx="3796306" cy="2690949"/>
          </a:xfrm>
        </p:spPr>
        <p:txBody>
          <a:bodyPr anchor="t">
            <a:normAutofit/>
          </a:bodyPr>
          <a:lstStyle/>
          <a:p>
            <a:r>
              <a:rPr lang="hu-HU" b="1"/>
              <a:t>Tevékenységek leírása - Munkatársak</a:t>
            </a:r>
          </a:p>
        </p:txBody>
      </p:sp>
      <p:grpSp>
        <p:nvGrpSpPr>
          <p:cNvPr id="16"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artalom helye 2">
            <a:extLst>
              <a:ext uri="{FF2B5EF4-FFF2-40B4-BE49-F238E27FC236}">
                <a16:creationId xmlns:a16="http://schemas.microsoft.com/office/drawing/2014/main" id="{412B779E-FB16-2D9B-3AA4-850CA836FA92}"/>
              </a:ext>
            </a:extLst>
          </p:cNvPr>
          <p:cNvSpPr>
            <a:spLocks noGrp="1"/>
          </p:cNvSpPr>
          <p:nvPr>
            <p:ph idx="1"/>
          </p:nvPr>
        </p:nvSpPr>
        <p:spPr>
          <a:xfrm>
            <a:off x="4931955" y="354959"/>
            <a:ext cx="6805776" cy="5915212"/>
          </a:xfrm>
        </p:spPr>
        <p:txBody>
          <a:bodyPr anchor="t">
            <a:noAutofit/>
          </a:bodyPr>
          <a:lstStyle/>
          <a:p>
            <a:pPr indent="0" algn="just">
              <a:lnSpc>
                <a:spcPct val="100000"/>
              </a:lnSpc>
              <a:spcBef>
                <a:spcPts val="0"/>
              </a:spcBef>
              <a:buNone/>
            </a:pPr>
            <a:endParaRPr lang="hu-HU" sz="1400" dirty="0">
              <a:effectLst/>
              <a:latin typeface="Calibri" panose="020F0502020204030204" pitchFamily="34" charset="0"/>
              <a:ea typeface="Calibri" panose="020F0502020204030204" pitchFamily="34" charset="0"/>
            </a:endParaRPr>
          </a:p>
          <a:p>
            <a:pPr marL="457200" algn="just">
              <a:lnSpc>
                <a:spcPct val="100000"/>
              </a:lnSpc>
              <a:spcBef>
                <a:spcPts val="0"/>
              </a:spcBef>
            </a:pPr>
            <a:r>
              <a:rPr lang="hu-HU" b="1" u="sng" dirty="0" smtClean="0">
                <a:effectLst/>
                <a:latin typeface="Calibri" panose="020F0502020204030204" pitchFamily="34" charset="0"/>
                <a:ea typeface="Calibri" panose="020F0502020204030204" pitchFamily="34" charset="0"/>
                <a:cs typeface="Times New Roman" panose="02020603050405020304" pitchFamily="18" charset="0"/>
              </a:rPr>
              <a:t>Tanfolyamok és képzések (7-14 nap, résztvevőnként legfeljebb 10 nap </a:t>
            </a:r>
            <a:r>
              <a:rPr lang="hu-HU" b="1" u="sng" dirty="0" smtClean="0">
                <a:latin typeface="Calibri" panose="020F0502020204030204" pitchFamily="34" charset="0"/>
                <a:ea typeface="Calibri" panose="020F0502020204030204" pitchFamily="34" charset="0"/>
                <a:cs typeface="Times New Roman" panose="02020603050405020304" pitchFamily="18" charset="0"/>
              </a:rPr>
              <a:t>kurzus</a:t>
            </a:r>
            <a:r>
              <a:rPr lang="hu-HU" b="1" u="sng" dirty="0" smtClean="0">
                <a:effectLst/>
                <a:latin typeface="Calibri" panose="020F0502020204030204" pitchFamily="34" charset="0"/>
                <a:ea typeface="Calibri" panose="020F0502020204030204" pitchFamily="34" charset="0"/>
                <a:cs typeface="Times New Roman" panose="02020603050405020304" pitchFamily="18" charset="0"/>
              </a:rPr>
              <a:t>díj)</a:t>
            </a:r>
            <a:r>
              <a:rPr lang="hu-HU" u="sng" dirty="0" smtClean="0">
                <a:effectLst/>
                <a:latin typeface="Calibri" panose="020F0502020204030204" pitchFamily="34" charset="0"/>
                <a:ea typeface="Calibri" panose="020F0502020204030204" pitchFamily="34" charset="0"/>
                <a:cs typeface="Times New Roman" panose="02020603050405020304" pitchFamily="18" charset="0"/>
              </a:rPr>
              <a:t> </a:t>
            </a:r>
          </a:p>
          <a:p>
            <a:pPr marL="457200" algn="just">
              <a:lnSpc>
                <a:spcPct val="100000"/>
              </a:lnSpc>
              <a:spcBef>
                <a:spcPts val="0"/>
              </a:spcBef>
            </a:pPr>
            <a:endParaRPr lang="hu-HU" sz="1600" u="sng"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0000"/>
              </a:lnSpc>
              <a:spcBef>
                <a:spcPts val="0"/>
              </a:spcBef>
            </a:pPr>
            <a:endParaRPr lang="hu-HU" sz="1600" u="sng" dirty="0" smtClean="0">
              <a:latin typeface="Calibri" panose="020F0502020204030204" pitchFamily="34" charset="0"/>
              <a:ea typeface="Calibri" panose="020F0502020204030204" pitchFamily="34" charset="0"/>
              <a:cs typeface="Times New Roman" panose="02020603050405020304" pitchFamily="18" charset="0"/>
            </a:endParaRPr>
          </a:p>
          <a:p>
            <a:pPr marL="514350" indent="-285750" algn="just">
              <a:lnSpc>
                <a:spcPct val="115000"/>
              </a:lnSpc>
              <a:spcAft>
                <a:spcPts val="800"/>
              </a:spcAft>
            </a:pPr>
            <a:r>
              <a:rPr lang="hu-HU" sz="1600" dirty="0" smtClean="0">
                <a:latin typeface="Calibri" panose="020F0502020204030204" pitchFamily="34" charset="0"/>
                <a:ea typeface="Calibri" panose="020F0502020204030204" pitchFamily="34" charset="0"/>
                <a:cs typeface="Times New Roman" panose="02020603050405020304" pitchFamily="18" charset="0"/>
              </a:rPr>
              <a:t>Málta </a:t>
            </a:r>
            <a:r>
              <a:rPr lang="hu-HU" sz="1600" dirty="0">
                <a:latin typeface="Calibri" panose="020F0502020204030204" pitchFamily="34" charset="0"/>
                <a:ea typeface="Calibri" panose="020F0502020204030204" pitchFamily="34" charset="0"/>
                <a:cs typeface="Times New Roman" panose="02020603050405020304" pitchFamily="18" charset="0"/>
              </a:rPr>
              <a:t>(</a:t>
            </a:r>
            <a:r>
              <a:rPr lang="hu-HU" sz="1600" dirty="0" err="1">
                <a:latin typeface="Calibri" panose="020F0502020204030204" pitchFamily="34" charset="0"/>
                <a:ea typeface="Calibri" panose="020F0502020204030204" pitchFamily="34" charset="0"/>
                <a:cs typeface="Times New Roman" panose="02020603050405020304" pitchFamily="18" charset="0"/>
              </a:rPr>
              <a:t>St</a:t>
            </a:r>
            <a:r>
              <a:rPr lang="hu-HU" sz="1600" dirty="0">
                <a:latin typeface="Calibri" panose="020F0502020204030204" pitchFamily="34" charset="0"/>
                <a:ea typeface="Calibri" panose="020F0502020204030204" pitchFamily="34" charset="0"/>
                <a:cs typeface="Times New Roman" panose="02020603050405020304" pitchFamily="18" charset="0"/>
              </a:rPr>
              <a:t>. Julians) 2</a:t>
            </a:r>
            <a:r>
              <a:rPr lang="hu-HU" sz="1600" dirty="0" smtClean="0">
                <a:latin typeface="Calibri" panose="020F0502020204030204" pitchFamily="34" charset="0"/>
                <a:ea typeface="Calibri" panose="020F0502020204030204" pitchFamily="34" charset="0"/>
                <a:cs typeface="Times New Roman" panose="02020603050405020304" pitchFamily="18" charset="0"/>
              </a:rPr>
              <a:t> fő		</a:t>
            </a:r>
            <a:r>
              <a:rPr lang="hu-HU" sz="1600" dirty="0">
                <a:latin typeface="Calibri" panose="020F0502020204030204" pitchFamily="34" charset="0"/>
                <a:ea typeface="Calibri" panose="020F0502020204030204" pitchFamily="34" charset="0"/>
                <a:cs typeface="Times New Roman" panose="02020603050405020304" pitchFamily="18" charset="0"/>
              </a:rPr>
              <a:t>Ciprus (</a:t>
            </a:r>
            <a:r>
              <a:rPr lang="hu-HU" sz="1600" dirty="0" err="1">
                <a:latin typeface="Calibri" panose="020F0502020204030204" pitchFamily="34" charset="0"/>
                <a:ea typeface="Calibri" panose="020F0502020204030204" pitchFamily="34" charset="0"/>
                <a:cs typeface="Times New Roman" panose="02020603050405020304" pitchFamily="18" charset="0"/>
              </a:rPr>
              <a:t>Paphos</a:t>
            </a:r>
            <a:r>
              <a:rPr lang="hu-HU" sz="1600" dirty="0">
                <a:latin typeface="Calibri" panose="020F0502020204030204" pitchFamily="34" charset="0"/>
                <a:ea typeface="Calibri" panose="020F0502020204030204" pitchFamily="34" charset="0"/>
                <a:cs typeface="Times New Roman" panose="02020603050405020304" pitchFamily="18" charset="0"/>
              </a:rPr>
              <a:t>) </a:t>
            </a:r>
            <a:r>
              <a:rPr lang="hu-HU" sz="1600" dirty="0" smtClean="0">
                <a:latin typeface="Calibri" panose="020F0502020204030204" pitchFamily="34" charset="0"/>
                <a:ea typeface="Calibri" panose="020F0502020204030204" pitchFamily="34" charset="0"/>
                <a:cs typeface="Times New Roman" panose="02020603050405020304" pitchFamily="18" charset="0"/>
              </a:rPr>
              <a:t>1 </a:t>
            </a:r>
            <a:r>
              <a:rPr lang="hu-HU" sz="1600" dirty="0">
                <a:latin typeface="Calibri" panose="020F0502020204030204" pitchFamily="34" charset="0"/>
                <a:ea typeface="Calibri" panose="020F0502020204030204" pitchFamily="34" charset="0"/>
                <a:cs typeface="Times New Roman" panose="02020603050405020304" pitchFamily="18" charset="0"/>
              </a:rPr>
              <a:t>fő </a:t>
            </a:r>
            <a:endParaRPr lang="hu-HU" sz="1600" dirty="0" smtClean="0">
              <a:latin typeface="Calibri" panose="020F0502020204030204" pitchFamily="34" charset="0"/>
              <a:ea typeface="Calibri" panose="020F0502020204030204" pitchFamily="34" charset="0"/>
              <a:cs typeface="Times New Roman" panose="02020603050405020304" pitchFamily="18" charset="0"/>
            </a:endParaRPr>
          </a:p>
          <a:p>
            <a:pPr marL="514350" indent="-285750" algn="just">
              <a:lnSpc>
                <a:spcPct val="115000"/>
              </a:lnSpc>
              <a:spcAft>
                <a:spcPts val="800"/>
              </a:spcAft>
            </a:pPr>
            <a:r>
              <a:rPr lang="hu-HU" sz="1600" dirty="0">
                <a:latin typeface="Calibri" panose="020F0502020204030204" pitchFamily="34" charset="0"/>
                <a:ea typeface="Calibri" panose="020F0502020204030204" pitchFamily="34" charset="0"/>
                <a:cs typeface="Times New Roman" panose="02020603050405020304" pitchFamily="18" charset="0"/>
              </a:rPr>
              <a:t>Olaszország (</a:t>
            </a:r>
            <a:r>
              <a:rPr lang="hu-HU" sz="1600" dirty="0" err="1">
                <a:latin typeface="Calibri" panose="020F0502020204030204" pitchFamily="34" charset="0"/>
                <a:ea typeface="Calibri" panose="020F0502020204030204" pitchFamily="34" charset="0"/>
                <a:cs typeface="Times New Roman" panose="02020603050405020304" pitchFamily="18" charset="0"/>
              </a:rPr>
              <a:t>Avezzano</a:t>
            </a:r>
            <a:r>
              <a:rPr lang="hu-HU" sz="1600" dirty="0">
                <a:latin typeface="Calibri" panose="020F0502020204030204" pitchFamily="34" charset="0"/>
                <a:ea typeface="Calibri" panose="020F0502020204030204" pitchFamily="34" charset="0"/>
                <a:cs typeface="Times New Roman" panose="02020603050405020304" pitchFamily="18" charset="0"/>
              </a:rPr>
              <a:t>) 2 </a:t>
            </a:r>
            <a:r>
              <a:rPr lang="hu-HU" sz="1600" dirty="0" smtClean="0">
                <a:latin typeface="Calibri" panose="020F0502020204030204" pitchFamily="34" charset="0"/>
                <a:ea typeface="Calibri" panose="020F0502020204030204" pitchFamily="34" charset="0"/>
                <a:cs typeface="Times New Roman" panose="02020603050405020304" pitchFamily="18" charset="0"/>
              </a:rPr>
              <a:t>fő	</a:t>
            </a:r>
            <a:r>
              <a:rPr lang="hu-HU" sz="1600" dirty="0">
                <a:latin typeface="Calibri" panose="020F0502020204030204" pitchFamily="34" charset="0"/>
                <a:ea typeface="Calibri" panose="020F0502020204030204" pitchFamily="34" charset="0"/>
                <a:cs typeface="Times New Roman" panose="02020603050405020304" pitchFamily="18" charset="0"/>
              </a:rPr>
              <a:t>Írország (Dublin) </a:t>
            </a:r>
            <a:r>
              <a:rPr lang="hu-HU" sz="1600" dirty="0" smtClean="0">
                <a:latin typeface="Calibri" panose="020F0502020204030204" pitchFamily="34" charset="0"/>
                <a:ea typeface="Calibri" panose="020F0502020204030204" pitchFamily="34" charset="0"/>
                <a:cs typeface="Times New Roman" panose="02020603050405020304" pitchFamily="18" charset="0"/>
              </a:rPr>
              <a:t>1 </a:t>
            </a:r>
            <a:r>
              <a:rPr lang="hu-HU" sz="1600" dirty="0">
                <a:latin typeface="Calibri" panose="020F0502020204030204" pitchFamily="34" charset="0"/>
                <a:ea typeface="Calibri" panose="020F0502020204030204" pitchFamily="34" charset="0"/>
                <a:cs typeface="Times New Roman" panose="02020603050405020304" pitchFamily="18" charset="0"/>
              </a:rPr>
              <a:t>fő</a:t>
            </a:r>
          </a:p>
          <a:p>
            <a:pPr marL="514350" indent="-285750" algn="just">
              <a:lnSpc>
                <a:spcPct val="115000"/>
              </a:lnSpc>
              <a:spcAft>
                <a:spcPts val="800"/>
              </a:spcAft>
            </a:pPr>
            <a:r>
              <a:rPr lang="hu-HU" sz="1600" b="1"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Németország (Drezda) 6</a:t>
            </a:r>
            <a:r>
              <a:rPr lang="hu-HU" sz="16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hu-HU" sz="1400" b="1"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fő </a:t>
            </a:r>
            <a:r>
              <a:rPr lang="hu-HU" sz="1400" b="1" dirty="0" smtClean="0">
                <a:solidFill>
                  <a:srgbClr val="00B0F0"/>
                </a:solidFill>
              </a:rPr>
              <a:t>(2023. 08.21 – 08.25.)</a:t>
            </a:r>
          </a:p>
          <a:p>
            <a:pPr marL="514350" indent="-285750" algn="just">
              <a:lnSpc>
                <a:spcPct val="115000"/>
              </a:lnSpc>
              <a:spcAft>
                <a:spcPts val="800"/>
              </a:spcAft>
            </a:pPr>
            <a:r>
              <a:rPr lang="hu-HU" sz="16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Németország (Drezda) </a:t>
            </a:r>
            <a:r>
              <a:rPr lang="hu-HU" sz="1600" b="1"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6</a:t>
            </a:r>
            <a:r>
              <a:rPr lang="hu-HU" sz="16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hu-HU" sz="14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fő </a:t>
            </a:r>
            <a:r>
              <a:rPr lang="hu-HU" sz="1400" b="1" dirty="0">
                <a:solidFill>
                  <a:srgbClr val="00B0F0"/>
                </a:solidFill>
              </a:rPr>
              <a:t>(2023. </a:t>
            </a:r>
            <a:r>
              <a:rPr lang="hu-HU" sz="1400" b="1" dirty="0" smtClean="0">
                <a:solidFill>
                  <a:srgbClr val="00B0F0"/>
                </a:solidFill>
              </a:rPr>
              <a:t>09.17 </a:t>
            </a:r>
            <a:r>
              <a:rPr lang="hu-HU" sz="1400" b="1" dirty="0">
                <a:solidFill>
                  <a:srgbClr val="00B0F0"/>
                </a:solidFill>
              </a:rPr>
              <a:t>– </a:t>
            </a:r>
            <a:r>
              <a:rPr lang="hu-HU" sz="1400" b="1" dirty="0" smtClean="0">
                <a:solidFill>
                  <a:srgbClr val="00B0F0"/>
                </a:solidFill>
              </a:rPr>
              <a:t>09.23.)</a:t>
            </a:r>
            <a:endParaRPr lang="hu-HU" sz="1400" b="1" dirty="0">
              <a:solidFill>
                <a:srgbClr val="00B0F0"/>
              </a:solidFill>
            </a:endParaRPr>
          </a:p>
          <a:p>
            <a:pPr marL="514350" indent="-285750" algn="just">
              <a:lnSpc>
                <a:spcPct val="115000"/>
              </a:lnSpc>
              <a:spcAft>
                <a:spcPts val="800"/>
              </a:spcAft>
            </a:pPr>
            <a:endParaRPr lang="hu-HU" sz="1400" b="1" dirty="0" smtClean="0">
              <a:solidFill>
                <a:srgbClr val="00B0F0"/>
              </a:solidFill>
            </a:endParaRPr>
          </a:p>
          <a:p>
            <a:pPr marL="514350" indent="-285750" algn="just">
              <a:lnSpc>
                <a:spcPct val="115000"/>
              </a:lnSpc>
              <a:spcAft>
                <a:spcPts val="800"/>
              </a:spcAft>
            </a:pPr>
            <a:endParaRPr lang="hu-HU" sz="16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endParaRPr>
          </a:p>
          <a:p>
            <a:pPr marL="971550" lvl="1" indent="-285750" algn="just">
              <a:lnSpc>
                <a:spcPct val="115000"/>
              </a:lnSpc>
              <a:spcAft>
                <a:spcPts val="800"/>
              </a:spcAft>
            </a:pPr>
            <a:r>
              <a:rPr lang="hu-HU" sz="1600" b="1" dirty="0" smtClean="0">
                <a:solidFill>
                  <a:srgbClr val="00B0F0"/>
                </a:solidFill>
              </a:rPr>
              <a:t>2023 őszén </a:t>
            </a:r>
            <a:r>
              <a:rPr lang="hu-HU" sz="1600" b="1" dirty="0">
                <a:solidFill>
                  <a:srgbClr val="00B0F0"/>
                </a:solidFill>
              </a:rPr>
              <a:t>még lehetőség nyílik </a:t>
            </a:r>
            <a:r>
              <a:rPr lang="hu-HU" sz="1600" b="1" u="sng" dirty="0" smtClean="0">
                <a:solidFill>
                  <a:srgbClr val="00B0F0"/>
                </a:solidFill>
              </a:rPr>
              <a:t>4 </a:t>
            </a:r>
            <a:r>
              <a:rPr lang="hu-HU" sz="1600" b="1" u="sng" dirty="0">
                <a:solidFill>
                  <a:srgbClr val="00B0F0"/>
                </a:solidFill>
              </a:rPr>
              <a:t>fő </a:t>
            </a:r>
            <a:r>
              <a:rPr lang="hu-HU" sz="1600" b="1" u="sng" dirty="0" smtClean="0">
                <a:solidFill>
                  <a:srgbClr val="00B0F0"/>
                </a:solidFill>
              </a:rPr>
              <a:t>14 napos </a:t>
            </a:r>
            <a:r>
              <a:rPr lang="hu-HU" sz="1600" b="1" dirty="0" smtClean="0">
                <a:solidFill>
                  <a:srgbClr val="00B0F0"/>
                </a:solidFill>
              </a:rPr>
              <a:t>tanfolyami és képzési kurzusának megszervezésére </a:t>
            </a:r>
            <a:r>
              <a:rPr lang="hu-HU" sz="1600" b="1" dirty="0">
                <a:solidFill>
                  <a:srgbClr val="00B0F0"/>
                </a:solidFill>
              </a:rPr>
              <a:t>a 2. projektév keretéből</a:t>
            </a:r>
          </a:p>
          <a:p>
            <a:pPr marL="514350" indent="-285750" algn="just">
              <a:lnSpc>
                <a:spcPct val="115000"/>
              </a:lnSpc>
              <a:spcAft>
                <a:spcPts val="800"/>
              </a:spcAft>
            </a:pP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514350" indent="-285750" algn="just">
              <a:lnSpc>
                <a:spcPct val="115000"/>
              </a:lnSpc>
              <a:spcAft>
                <a:spcPts val="800"/>
              </a:spcAft>
            </a:pPr>
            <a:endParaRPr lang="hu-HU" sz="1600" dirty="0" smtClean="0">
              <a:latin typeface="Calibri" panose="020F0502020204030204" pitchFamily="34" charset="0"/>
              <a:ea typeface="Calibri" panose="020F0502020204030204" pitchFamily="34" charset="0"/>
              <a:cs typeface="Times New Roman" panose="02020603050405020304" pitchFamily="18" charset="0"/>
            </a:endParaRPr>
          </a:p>
          <a:p>
            <a:pPr marL="514350" indent="-285750" algn="just">
              <a:lnSpc>
                <a:spcPct val="115000"/>
              </a:lnSpc>
              <a:spcAft>
                <a:spcPts val="800"/>
              </a:spcAft>
            </a:pPr>
            <a:endParaRPr lang="hu-HU"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800"/>
              </a:spcAft>
            </a:pP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Kép 8">
            <a:extLst>
              <a:ext uri="{FF2B5EF4-FFF2-40B4-BE49-F238E27FC236}">
                <a16:creationId xmlns:a16="http://schemas.microsoft.com/office/drawing/2014/main" id="{B600FF9D-DD36-AD12-3E8A-196C96884166}"/>
              </a:ext>
            </a:extLst>
          </p:cNvPr>
          <p:cNvPicPr>
            <a:picLocks noChangeAspect="1"/>
          </p:cNvPicPr>
          <p:nvPr/>
        </p:nvPicPr>
        <p:blipFill>
          <a:blip r:embed="rId2"/>
          <a:stretch>
            <a:fillRect/>
          </a:stretch>
        </p:blipFill>
        <p:spPr>
          <a:xfrm>
            <a:off x="304420" y="3022275"/>
            <a:ext cx="4276293" cy="26449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Kép 3">
            <a:extLst>
              <a:ext uri="{FF2B5EF4-FFF2-40B4-BE49-F238E27FC236}">
                <a16:creationId xmlns:a16="http://schemas.microsoft.com/office/drawing/2014/main" id="{033F86BF-CED7-44B8-8322-B4C8EE286E93}"/>
              </a:ext>
            </a:extLst>
          </p:cNvPr>
          <p:cNvPicPr>
            <a:picLocks noChangeAspect="1"/>
          </p:cNvPicPr>
          <p:nvPr/>
        </p:nvPicPr>
        <p:blipFill>
          <a:blip r:embed="rId3"/>
          <a:stretch>
            <a:fillRect/>
          </a:stretch>
        </p:blipFill>
        <p:spPr>
          <a:xfrm>
            <a:off x="458246" y="2999279"/>
            <a:ext cx="4582478" cy="30107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662802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5351C8A-C58C-2006-CF82-05F0BFF7BA26}"/>
              </a:ext>
            </a:extLst>
          </p:cNvPr>
          <p:cNvSpPr>
            <a:spLocks noGrp="1"/>
          </p:cNvSpPr>
          <p:nvPr>
            <p:ph type="title"/>
          </p:nvPr>
        </p:nvSpPr>
        <p:spPr>
          <a:xfrm>
            <a:off x="2838267" y="-33465"/>
            <a:ext cx="7693241" cy="1325563"/>
          </a:xfrm>
        </p:spPr>
        <p:txBody>
          <a:bodyPr>
            <a:normAutofit/>
          </a:bodyPr>
          <a:lstStyle/>
          <a:p>
            <a:r>
              <a:rPr lang="hu-HU" b="1" dirty="0" smtClean="0"/>
              <a:t>Feladatok – Tapasztalatok - Problémák</a:t>
            </a:r>
            <a:endParaRPr lang="hu-HU" b="1" dirty="0"/>
          </a:p>
        </p:txBody>
      </p:sp>
      <p:graphicFrame>
        <p:nvGraphicFramePr>
          <p:cNvPr id="5" name="Tartalom helye 2">
            <a:extLst>
              <a:ext uri="{FF2B5EF4-FFF2-40B4-BE49-F238E27FC236}">
                <a16:creationId xmlns:a16="http://schemas.microsoft.com/office/drawing/2014/main" id="{CF6B5C73-6326-0ADE-0C80-DFCE8D5345B8}"/>
              </a:ext>
            </a:extLst>
          </p:cNvPr>
          <p:cNvGraphicFramePr>
            <a:graphicFrameLocks noGrp="1"/>
          </p:cNvGraphicFramePr>
          <p:nvPr>
            <p:ph idx="1"/>
            <p:extLst>
              <p:ext uri="{D42A27DB-BD31-4B8C-83A1-F6EECF244321}">
                <p14:modId xmlns:p14="http://schemas.microsoft.com/office/powerpoint/2010/main" val="1863595695"/>
              </p:ext>
            </p:extLst>
          </p:nvPr>
        </p:nvGraphicFramePr>
        <p:xfrm>
          <a:off x="551403" y="1085289"/>
          <a:ext cx="11089194" cy="5420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Kép 5" descr="A képen szöveg, óra látható&#10;&#10;Automatikusan generált leírás">
            <a:extLst>
              <a:ext uri="{FF2B5EF4-FFF2-40B4-BE49-F238E27FC236}">
                <a16:creationId xmlns:a16="http://schemas.microsoft.com/office/drawing/2014/main" id="{A594F012-6919-DDE5-7E65-4E6E68037364}"/>
              </a:ext>
            </a:extLst>
          </p:cNvPr>
          <p:cNvPicPr>
            <a:picLocks noChangeAspect="1"/>
          </p:cNvPicPr>
          <p:nvPr/>
        </p:nvPicPr>
        <p:blipFill>
          <a:blip r:embed="rId7" cstate="hqprint">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tretch>
            <a:fillRect/>
          </a:stretch>
        </p:blipFill>
        <p:spPr>
          <a:xfrm>
            <a:off x="9631016" y="86501"/>
            <a:ext cx="2296375" cy="1205597"/>
          </a:xfrm>
          <a:prstGeom prst="rect">
            <a:avLst/>
          </a:prstGeom>
        </p:spPr>
      </p:pic>
    </p:spTree>
    <p:extLst>
      <p:ext uri="{BB962C8B-B14F-4D97-AF65-F5344CB8AC3E}">
        <p14:creationId xmlns:p14="http://schemas.microsoft.com/office/powerpoint/2010/main" val="17456227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60EF3AE3-7C65-5CA9-6335-4846FC7BE60C}"/>
              </a:ext>
            </a:extLst>
          </p:cNvPr>
          <p:cNvSpPr>
            <a:spLocks noGrp="1"/>
          </p:cNvSpPr>
          <p:nvPr>
            <p:ph type="title"/>
          </p:nvPr>
        </p:nvSpPr>
        <p:spPr>
          <a:xfrm>
            <a:off x="2146662" y="352037"/>
            <a:ext cx="9236700" cy="647386"/>
          </a:xfrm>
        </p:spPr>
        <p:txBody>
          <a:bodyPr anchor="b">
            <a:normAutofit/>
          </a:bodyPr>
          <a:lstStyle/>
          <a:p>
            <a:r>
              <a:rPr lang="hu-HU" b="1" dirty="0" smtClean="0"/>
              <a:t>Résztvevői vélemények</a:t>
            </a:r>
            <a:endParaRPr lang="hu-HU" b="1" dirty="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artalom helye 2">
            <a:extLst>
              <a:ext uri="{FF2B5EF4-FFF2-40B4-BE49-F238E27FC236}">
                <a16:creationId xmlns:a16="http://schemas.microsoft.com/office/drawing/2014/main" id="{90C2B8C2-53E9-C9AA-1C9A-4D6B51B8498A}"/>
              </a:ext>
            </a:extLst>
          </p:cNvPr>
          <p:cNvSpPr>
            <a:spLocks noGrp="1"/>
          </p:cNvSpPr>
          <p:nvPr>
            <p:ph idx="1"/>
          </p:nvPr>
        </p:nvSpPr>
        <p:spPr>
          <a:xfrm>
            <a:off x="355153" y="2203079"/>
            <a:ext cx="10807217" cy="4021875"/>
          </a:xfrm>
        </p:spPr>
        <p:txBody>
          <a:bodyPr anchor="ctr">
            <a:normAutofit/>
          </a:bodyPr>
          <a:lstStyle/>
          <a:p>
            <a:pPr marL="0" indent="0" algn="just">
              <a:buNone/>
            </a:pPr>
            <a:r>
              <a:rPr lang="hu-HU" dirty="0" smtClean="0"/>
              <a:t>„Ez </a:t>
            </a:r>
            <a:r>
              <a:rPr lang="hu-HU" dirty="0"/>
              <a:t>a 2 hét egy álom volt, és nagyon hálás vagyok, hogy ennek az álomnak a részese lehettem. Nagyon jól éreztem magam. Nagyon önálló, és szabad voltam. Az osztálytársaimmal olyan jó kapcsolatom lett, hogy a barátnőim </a:t>
            </a:r>
            <a:r>
              <a:rPr lang="hu-HU" dirty="0" smtClean="0"/>
              <a:t>lettek…</a:t>
            </a:r>
            <a:r>
              <a:rPr lang="hu-HU" dirty="0"/>
              <a:t>Megmondom őszintén először nem akartam menni, de életem egyik legjobb döntése </a:t>
            </a:r>
            <a:r>
              <a:rPr lang="hu-HU" dirty="0" smtClean="0"/>
              <a:t>volt.”</a:t>
            </a:r>
          </a:p>
          <a:p>
            <a:pPr marL="3657600" lvl="8" indent="0" algn="r">
              <a:buNone/>
            </a:pPr>
            <a:r>
              <a:rPr lang="hu-HU" dirty="0" smtClean="0"/>
              <a:t>	</a:t>
            </a:r>
            <a:r>
              <a:rPr lang="hu-HU" sz="1600" dirty="0" smtClean="0"/>
              <a:t>	</a:t>
            </a:r>
            <a:r>
              <a:rPr lang="hu-HU" sz="1400" b="1" dirty="0" err="1" smtClean="0"/>
              <a:t>Veisz</a:t>
            </a:r>
            <a:r>
              <a:rPr lang="hu-HU" sz="1400" b="1" dirty="0" smtClean="0"/>
              <a:t> Luca, </a:t>
            </a:r>
            <a:r>
              <a:rPr lang="hu-HU" sz="1400" dirty="0" smtClean="0"/>
              <a:t>Nagykanizsai SZC </a:t>
            </a:r>
            <a:r>
              <a:rPr lang="hu-HU" sz="1400" dirty="0" err="1" smtClean="0"/>
              <a:t>Thúry</a:t>
            </a:r>
            <a:r>
              <a:rPr lang="hu-HU" sz="1400" dirty="0" smtClean="0"/>
              <a:t> György Technikum</a:t>
            </a:r>
          </a:p>
          <a:p>
            <a:pPr marL="3657600" lvl="8" indent="0" algn="r">
              <a:buNone/>
            </a:pPr>
            <a:r>
              <a:rPr lang="hu-HU" sz="1400" dirty="0" smtClean="0"/>
              <a:t>(rövid diákmobilitás – </a:t>
            </a:r>
            <a:r>
              <a:rPr lang="hu-HU" sz="1400" b="1" dirty="0" smtClean="0"/>
              <a:t>Prága</a:t>
            </a:r>
            <a:r>
              <a:rPr lang="hu-HU" sz="1400" dirty="0" smtClean="0"/>
              <a:t>)</a:t>
            </a:r>
            <a:endParaRPr lang="hu-HU" sz="1400" dirty="0"/>
          </a:p>
          <a:p>
            <a:pPr marL="0" lvl="8" indent="0" algn="just">
              <a:spcBef>
                <a:spcPts val="1000"/>
              </a:spcBef>
              <a:buNone/>
            </a:pPr>
            <a:r>
              <a:rPr lang="hu-HU" dirty="0" smtClean="0">
                <a:ea typeface="Open Sans" panose="020B0606030504020204" pitchFamily="34" charset="0"/>
                <a:cs typeface="Open Sans" panose="020B0606030504020204" pitchFamily="34" charset="0"/>
              </a:rPr>
              <a:t>„Örülök </a:t>
            </a:r>
            <a:r>
              <a:rPr lang="hu-HU" dirty="0">
                <a:ea typeface="Open Sans" panose="020B0606030504020204" pitchFamily="34" charset="0"/>
                <a:cs typeface="Open Sans" panose="020B0606030504020204" pitchFamily="34" charset="0"/>
              </a:rPr>
              <a:t>annak, hogy a szálloda és az iskola által sok embert megismertem a világ különböző tájairól. Például beszélgettünk Olaszországból, Görögországból, Albániából, Marokkóból és Franciaországból érkező fiatalokkal. Mindenki nagyon elfogadó volt</a:t>
            </a:r>
            <a:r>
              <a:rPr lang="hu-HU" sz="1600" dirty="0" smtClean="0"/>
              <a:t>.”</a:t>
            </a:r>
          </a:p>
          <a:p>
            <a:pPr marL="0" lvl="8" indent="0" algn="r">
              <a:spcBef>
                <a:spcPts val="1000"/>
              </a:spcBef>
              <a:buNone/>
            </a:pPr>
            <a:r>
              <a:rPr lang="hu-HU" sz="1400" b="1" dirty="0" err="1"/>
              <a:t>Korpics</a:t>
            </a:r>
            <a:r>
              <a:rPr lang="hu-HU" sz="1400" b="1" dirty="0"/>
              <a:t> </a:t>
            </a:r>
            <a:r>
              <a:rPr lang="hu-HU" sz="1400" b="1" dirty="0" err="1"/>
              <a:t>Korina</a:t>
            </a:r>
            <a:r>
              <a:rPr lang="hu-HU" sz="1400" b="1" dirty="0"/>
              <a:t> </a:t>
            </a:r>
            <a:r>
              <a:rPr lang="hu-HU" sz="1400" b="1" dirty="0" smtClean="0"/>
              <a:t>Georgina, </a:t>
            </a:r>
            <a:r>
              <a:rPr lang="hu-HU" sz="1400" dirty="0"/>
              <a:t>Nagykanizsai SZC </a:t>
            </a:r>
            <a:r>
              <a:rPr lang="hu-HU" sz="1400" dirty="0" smtClean="0"/>
              <a:t>Cserháti Sándor Technikum és Kollégium</a:t>
            </a:r>
          </a:p>
          <a:p>
            <a:pPr marL="0" lvl="8" indent="0" algn="r">
              <a:spcBef>
                <a:spcPts val="1000"/>
              </a:spcBef>
              <a:buNone/>
            </a:pPr>
            <a:r>
              <a:rPr lang="hu-HU" sz="1400" dirty="0"/>
              <a:t>(rövid diákmobilitás –</a:t>
            </a:r>
            <a:r>
              <a:rPr lang="hu-HU" sz="1400" b="1" dirty="0"/>
              <a:t> </a:t>
            </a:r>
            <a:r>
              <a:rPr lang="hu-HU" sz="1400" b="1" dirty="0" smtClean="0"/>
              <a:t>Milánó</a:t>
            </a:r>
            <a:r>
              <a:rPr lang="hu-HU" sz="1400" dirty="0" smtClean="0"/>
              <a:t>)</a:t>
            </a:r>
          </a:p>
        </p:txBody>
      </p:sp>
      <p:pic>
        <p:nvPicPr>
          <p:cNvPr id="6" name="Ábra 5" descr="Két szövegbuborék">
            <a:extLst>
              <a:ext uri="{FF2B5EF4-FFF2-40B4-BE49-F238E27FC236}">
                <a16:creationId xmlns:a16="http://schemas.microsoft.com/office/drawing/2014/main" id="{BB082292-6D07-0CC0-8DC1-C0FC0ED766CC}"/>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083003" y="0"/>
            <a:ext cx="2176310" cy="2176310"/>
          </a:xfrm>
          <a:prstGeom prst="rect">
            <a:avLst/>
          </a:prstGeom>
        </p:spPr>
      </p:pic>
    </p:spTree>
    <p:extLst>
      <p:ext uri="{BB962C8B-B14F-4D97-AF65-F5344CB8AC3E}">
        <p14:creationId xmlns:p14="http://schemas.microsoft.com/office/powerpoint/2010/main" val="36798599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60EF3AE3-7C65-5CA9-6335-4846FC7BE60C}"/>
              </a:ext>
            </a:extLst>
          </p:cNvPr>
          <p:cNvSpPr>
            <a:spLocks noGrp="1"/>
          </p:cNvSpPr>
          <p:nvPr>
            <p:ph type="title"/>
          </p:nvPr>
        </p:nvSpPr>
        <p:spPr>
          <a:xfrm>
            <a:off x="2146662" y="352037"/>
            <a:ext cx="9236700" cy="647386"/>
          </a:xfrm>
        </p:spPr>
        <p:txBody>
          <a:bodyPr anchor="b">
            <a:normAutofit/>
          </a:bodyPr>
          <a:lstStyle/>
          <a:p>
            <a:r>
              <a:rPr lang="hu-HU" b="1" dirty="0" smtClean="0"/>
              <a:t>Résztvevői vélemények</a:t>
            </a:r>
            <a:endParaRPr lang="hu-HU" b="1" dirty="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artalom helye 2">
            <a:extLst>
              <a:ext uri="{FF2B5EF4-FFF2-40B4-BE49-F238E27FC236}">
                <a16:creationId xmlns:a16="http://schemas.microsoft.com/office/drawing/2014/main" id="{90C2B8C2-53E9-C9AA-1C9A-4D6B51B8498A}"/>
              </a:ext>
            </a:extLst>
          </p:cNvPr>
          <p:cNvSpPr>
            <a:spLocks noGrp="1"/>
          </p:cNvSpPr>
          <p:nvPr>
            <p:ph idx="1"/>
          </p:nvPr>
        </p:nvSpPr>
        <p:spPr>
          <a:xfrm>
            <a:off x="355153" y="2203079"/>
            <a:ext cx="10807217" cy="4021875"/>
          </a:xfrm>
        </p:spPr>
        <p:txBody>
          <a:bodyPr anchor="ctr">
            <a:normAutofit lnSpcReduction="10000"/>
          </a:bodyPr>
          <a:lstStyle/>
          <a:p>
            <a:pPr marL="0" lvl="7" indent="-457200">
              <a:spcBef>
                <a:spcPts val="1000"/>
              </a:spcBef>
              <a:buNone/>
            </a:pPr>
            <a:endParaRPr lang="hu-HU" dirty="0"/>
          </a:p>
          <a:p>
            <a:pPr marL="0" lvl="7" indent="-457200">
              <a:spcBef>
                <a:spcPts val="1000"/>
              </a:spcBef>
              <a:buNone/>
            </a:pPr>
            <a:r>
              <a:rPr lang="hu-HU" dirty="0" smtClean="0"/>
              <a:t>„</a:t>
            </a:r>
            <a:r>
              <a:rPr lang="hu-HU" dirty="0"/>
              <a:t>Ebben a három hónapban Cipruson sok új embert ismertem meg, rengeteg pozitív benyomást és emléket szereztem, és beleszerettem ebbe az országba. Egy pillanatig sem bántam meg, hogy elfogadtam ezt az ajánlatot, és remélem, hogy még sok ilyen lehetőség adódik még… Ha lehet még biztosabb lettem abban, hogy a jövőben a turizmusban és a szállodaiparban szeretnék elhelyezkedni, esetleg továbbtanulni.”</a:t>
            </a:r>
            <a:endParaRPr lang="hu-HU" sz="1400" dirty="0"/>
          </a:p>
          <a:p>
            <a:pPr marL="0" lvl="8" indent="0" algn="r">
              <a:spcBef>
                <a:spcPts val="1000"/>
              </a:spcBef>
              <a:buNone/>
            </a:pPr>
            <a:r>
              <a:rPr lang="hu-HU" sz="1400" b="1" dirty="0" err="1"/>
              <a:t>Pleyer</a:t>
            </a:r>
            <a:r>
              <a:rPr lang="hu-HU" sz="1400" b="1" dirty="0"/>
              <a:t> </a:t>
            </a:r>
            <a:r>
              <a:rPr lang="hu-HU" sz="1400" b="1" dirty="0" err="1"/>
              <a:t>Asarah</a:t>
            </a:r>
            <a:r>
              <a:rPr lang="hu-HU" sz="1400" b="1" dirty="0"/>
              <a:t> </a:t>
            </a:r>
            <a:r>
              <a:rPr lang="hu-HU" sz="1400" b="1" dirty="0" err="1"/>
              <a:t>Tifarah</a:t>
            </a:r>
            <a:r>
              <a:rPr lang="hu-HU" sz="1600" b="1" dirty="0"/>
              <a:t>, </a:t>
            </a:r>
            <a:r>
              <a:rPr lang="hu-HU" sz="1600" dirty="0"/>
              <a:t>Nagykanizsai </a:t>
            </a:r>
            <a:r>
              <a:rPr lang="hu-HU" sz="1600" dirty="0" err="1"/>
              <a:t>Nagykanizsai</a:t>
            </a:r>
            <a:r>
              <a:rPr lang="hu-HU" sz="1600" dirty="0"/>
              <a:t> SZC </a:t>
            </a:r>
            <a:r>
              <a:rPr lang="hu-HU" sz="1600" dirty="0" err="1"/>
              <a:t>Thúry</a:t>
            </a:r>
            <a:r>
              <a:rPr lang="hu-HU" sz="1600" dirty="0"/>
              <a:t> György Technikum</a:t>
            </a:r>
          </a:p>
          <a:p>
            <a:pPr marL="0" lvl="8" indent="0" algn="r">
              <a:spcBef>
                <a:spcPts val="1000"/>
              </a:spcBef>
              <a:buNone/>
            </a:pPr>
            <a:endParaRPr lang="hu-HU" sz="1600" dirty="0"/>
          </a:p>
          <a:p>
            <a:pPr marL="0" lvl="8" indent="0" algn="r">
              <a:spcBef>
                <a:spcPts val="1000"/>
              </a:spcBef>
              <a:buNone/>
            </a:pPr>
            <a:r>
              <a:rPr lang="hu-HU" sz="1600" dirty="0"/>
              <a:t>(hosszú távú diákmobilitás –</a:t>
            </a:r>
            <a:r>
              <a:rPr lang="hu-HU" sz="1600" b="1" dirty="0"/>
              <a:t> Ciprus</a:t>
            </a:r>
            <a:r>
              <a:rPr lang="hu-HU" sz="1600" b="1" dirty="0" smtClean="0"/>
              <a:t>)</a:t>
            </a:r>
          </a:p>
          <a:p>
            <a:pPr marL="0" lvl="8" indent="0" algn="r">
              <a:spcBef>
                <a:spcPts val="1000"/>
              </a:spcBef>
              <a:buNone/>
            </a:pPr>
            <a:endParaRPr lang="hu-HU" sz="1600" dirty="0"/>
          </a:p>
          <a:p>
            <a:pPr marL="0" indent="0" algn="just">
              <a:buNone/>
            </a:pPr>
            <a:r>
              <a:rPr lang="hu-HU" dirty="0"/>
              <a:t>„ Egy élmény volt ez a mobilitás számunkra és mindenki nagyon jól érezte magát. Nagyon hálásak vagyunk azért, hogy megadatott nekünk ez a lehetőség, hogy egy ilyen gyönyörű helyre juthattunk el..”</a:t>
            </a:r>
          </a:p>
          <a:p>
            <a:pPr marL="3657600" lvl="8" indent="0" algn="r">
              <a:buNone/>
            </a:pPr>
            <a:r>
              <a:rPr lang="hu-HU" dirty="0"/>
              <a:t>	</a:t>
            </a:r>
            <a:r>
              <a:rPr lang="hu-HU" sz="1600" dirty="0"/>
              <a:t>	</a:t>
            </a:r>
            <a:r>
              <a:rPr lang="hu-HU" sz="1400" b="1" dirty="0"/>
              <a:t>Buda Vivien, </a:t>
            </a:r>
            <a:r>
              <a:rPr lang="hu-HU" sz="1400" dirty="0"/>
              <a:t>Nagykanizsai SZC </a:t>
            </a:r>
            <a:r>
              <a:rPr lang="hu-HU" sz="1400" dirty="0" err="1"/>
              <a:t>Thúry</a:t>
            </a:r>
            <a:r>
              <a:rPr lang="hu-HU" sz="1400" dirty="0"/>
              <a:t> György Technikum</a:t>
            </a:r>
          </a:p>
          <a:p>
            <a:pPr marL="3657600" lvl="8" indent="0" algn="r">
              <a:buNone/>
            </a:pPr>
            <a:r>
              <a:rPr lang="hu-HU" sz="1400" dirty="0"/>
              <a:t>(rövid diákmobilitás – </a:t>
            </a:r>
            <a:r>
              <a:rPr lang="hu-HU" sz="1400" b="1" dirty="0" err="1"/>
              <a:t>Avezzano</a:t>
            </a:r>
            <a:r>
              <a:rPr lang="hu-HU" sz="1400" dirty="0"/>
              <a:t>)</a:t>
            </a:r>
          </a:p>
          <a:p>
            <a:pPr marL="0" indent="0" algn="just">
              <a:buNone/>
            </a:pPr>
            <a:endParaRPr lang="hu-HU" sz="1600" dirty="0"/>
          </a:p>
          <a:p>
            <a:pPr marL="0" indent="0" algn="just">
              <a:buNone/>
            </a:pPr>
            <a:endParaRPr lang="hu-HU" sz="1600" dirty="0" smtClean="0"/>
          </a:p>
        </p:txBody>
      </p:sp>
      <p:pic>
        <p:nvPicPr>
          <p:cNvPr id="6" name="Ábra 5" descr="Két szövegbuborék">
            <a:extLst>
              <a:ext uri="{FF2B5EF4-FFF2-40B4-BE49-F238E27FC236}">
                <a16:creationId xmlns:a16="http://schemas.microsoft.com/office/drawing/2014/main" id="{BB082292-6D07-0CC0-8DC1-C0FC0ED766CC}"/>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083003" y="0"/>
            <a:ext cx="2176310" cy="2176310"/>
          </a:xfrm>
          <a:prstGeom prst="rect">
            <a:avLst/>
          </a:prstGeom>
        </p:spPr>
      </p:pic>
    </p:spTree>
    <p:extLst>
      <p:ext uri="{BB962C8B-B14F-4D97-AF65-F5344CB8AC3E}">
        <p14:creationId xmlns:p14="http://schemas.microsoft.com/office/powerpoint/2010/main" val="23873886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1ED8053C-AF28-403A-90F2-67A100EDEC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Freeform: Shape 1036">
            <a:extLst>
              <a:ext uri="{FF2B5EF4-FFF2-40B4-BE49-F238E27FC236}">
                <a16:creationId xmlns:a16="http://schemas.microsoft.com/office/drawing/2014/main" id="{10BCDCE7-03A4-438B-9B4A-0F5E37C4C1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2677" y="456020"/>
            <a:ext cx="6737282" cy="6032228"/>
          </a:xfrm>
          <a:custGeom>
            <a:avLst/>
            <a:gdLst>
              <a:gd name="connsiteX0" fmla="*/ 3069307 w 6737282"/>
              <a:gd name="connsiteY0" fmla="*/ 4550727 h 6032228"/>
              <a:gd name="connsiteX1" fmla="*/ 3741218 w 6737282"/>
              <a:gd name="connsiteY1" fmla="*/ 4550727 h 6032228"/>
              <a:gd name="connsiteX2" fmla="*/ 3772850 w 6737282"/>
              <a:gd name="connsiteY2" fmla="*/ 4554928 h 6032228"/>
              <a:gd name="connsiteX3" fmla="*/ 3794605 w 6737282"/>
              <a:gd name="connsiteY3" fmla="*/ 4564050 h 6032228"/>
              <a:gd name="connsiteX4" fmla="*/ 3781310 w 6737282"/>
              <a:gd name="connsiteY4" fmla="*/ 4587045 h 6032228"/>
              <a:gd name="connsiteX5" fmla="*/ 3310252 w 6737282"/>
              <a:gd name="connsiteY5" fmla="*/ 5401750 h 6032228"/>
              <a:gd name="connsiteX6" fmla="*/ 3029607 w 6737282"/>
              <a:gd name="connsiteY6" fmla="*/ 5564857 h 6032228"/>
              <a:gd name="connsiteX7" fmla="*/ 2804017 w 6737282"/>
              <a:gd name="connsiteY7" fmla="*/ 5564857 h 6032228"/>
              <a:gd name="connsiteX8" fmla="*/ 2777701 w 6737282"/>
              <a:gd name="connsiteY8" fmla="*/ 5564857 h 6032228"/>
              <a:gd name="connsiteX9" fmla="*/ 2752589 w 6737282"/>
              <a:gd name="connsiteY9" fmla="*/ 5521614 h 6032228"/>
              <a:gd name="connsiteX10" fmla="*/ 2629590 w 6737282"/>
              <a:gd name="connsiteY10" fmla="*/ 5309799 h 6032228"/>
              <a:gd name="connsiteX11" fmla="*/ 2629590 w 6737282"/>
              <a:gd name="connsiteY11" fmla="*/ 5191240 h 6032228"/>
              <a:gd name="connsiteX12" fmla="*/ 2966272 w 6737282"/>
              <a:gd name="connsiteY12" fmla="*/ 4611452 h 6032228"/>
              <a:gd name="connsiteX13" fmla="*/ 3069307 w 6737282"/>
              <a:gd name="connsiteY13" fmla="*/ 4550727 h 6032228"/>
              <a:gd name="connsiteX14" fmla="*/ 1224899 w 6737282"/>
              <a:gd name="connsiteY14" fmla="*/ 1805663 h 6032228"/>
              <a:gd name="connsiteX15" fmla="*/ 3029607 w 6737282"/>
              <a:gd name="connsiteY15" fmla="*/ 1805663 h 6032228"/>
              <a:gd name="connsiteX16" fmla="*/ 3310252 w 6737282"/>
              <a:gd name="connsiteY16" fmla="*/ 1968768 h 6032228"/>
              <a:gd name="connsiteX17" fmla="*/ 4210657 w 6737282"/>
              <a:gd name="connsiteY17" fmla="*/ 3526038 h 6032228"/>
              <a:gd name="connsiteX18" fmla="*/ 4210657 w 6737282"/>
              <a:gd name="connsiteY18" fmla="*/ 3844482 h 6032228"/>
              <a:gd name="connsiteX19" fmla="*/ 3876331 w 6737282"/>
              <a:gd name="connsiteY19" fmla="*/ 4422707 h 6032228"/>
              <a:gd name="connsiteX20" fmla="*/ 3848154 w 6737282"/>
              <a:gd name="connsiteY20" fmla="*/ 4471437 h 6032228"/>
              <a:gd name="connsiteX21" fmla="*/ 3849146 w 6737282"/>
              <a:gd name="connsiteY21" fmla="*/ 4471853 h 6032228"/>
              <a:gd name="connsiteX22" fmla="*/ 3898870 w 6737282"/>
              <a:gd name="connsiteY22" fmla="*/ 4522003 h 6032228"/>
              <a:gd name="connsiteX23" fmla="*/ 4277006 w 6737282"/>
              <a:gd name="connsiteY23" fmla="*/ 5175999 h 6032228"/>
              <a:gd name="connsiteX24" fmla="*/ 4277006 w 6737282"/>
              <a:gd name="connsiteY24" fmla="*/ 5309735 h 6032228"/>
              <a:gd name="connsiteX25" fmla="*/ 3898870 w 6737282"/>
              <a:gd name="connsiteY25" fmla="*/ 5963729 h 6032228"/>
              <a:gd name="connsiteX26" fmla="*/ 3781007 w 6737282"/>
              <a:gd name="connsiteY26" fmla="*/ 6032228 h 6032228"/>
              <a:gd name="connsiteX27" fmla="*/ 3023096 w 6737282"/>
              <a:gd name="connsiteY27" fmla="*/ 6032228 h 6032228"/>
              <a:gd name="connsiteX28" fmla="*/ 2906872 w 6737282"/>
              <a:gd name="connsiteY28" fmla="*/ 5963729 h 6032228"/>
              <a:gd name="connsiteX29" fmla="*/ 2703170 w 6737282"/>
              <a:gd name="connsiteY29" fmla="*/ 5612942 h 6032228"/>
              <a:gd name="connsiteX30" fmla="*/ 2680159 w 6737282"/>
              <a:gd name="connsiteY30" fmla="*/ 5573313 h 6032228"/>
              <a:gd name="connsiteX31" fmla="*/ 2698265 w 6737282"/>
              <a:gd name="connsiteY31" fmla="*/ 5573313 h 6032228"/>
              <a:gd name="connsiteX32" fmla="*/ 2783846 w 6737282"/>
              <a:gd name="connsiteY32" fmla="*/ 5573313 h 6032228"/>
              <a:gd name="connsiteX33" fmla="*/ 2821023 w 6737282"/>
              <a:gd name="connsiteY33" fmla="*/ 5637336 h 6032228"/>
              <a:gd name="connsiteX34" fmla="*/ 2963060 w 6737282"/>
              <a:gd name="connsiteY34" fmla="*/ 5881934 h 6032228"/>
              <a:gd name="connsiteX35" fmla="*/ 3066097 w 6737282"/>
              <a:gd name="connsiteY35" fmla="*/ 5942660 h 6032228"/>
              <a:gd name="connsiteX36" fmla="*/ 3738008 w 6737282"/>
              <a:gd name="connsiteY36" fmla="*/ 5942660 h 6032228"/>
              <a:gd name="connsiteX37" fmla="*/ 3842494 w 6737282"/>
              <a:gd name="connsiteY37" fmla="*/ 5881934 h 6032228"/>
              <a:gd name="connsiteX38" fmla="*/ 4177724 w 6737282"/>
              <a:gd name="connsiteY38" fmla="*/ 5302148 h 6032228"/>
              <a:gd name="connsiteX39" fmla="*/ 4177724 w 6737282"/>
              <a:gd name="connsiteY39" fmla="*/ 5183586 h 6032228"/>
              <a:gd name="connsiteX40" fmla="*/ 3842494 w 6737282"/>
              <a:gd name="connsiteY40" fmla="*/ 4603800 h 6032228"/>
              <a:gd name="connsiteX41" fmla="*/ 3798414 w 6737282"/>
              <a:gd name="connsiteY41" fmla="*/ 4559340 h 6032228"/>
              <a:gd name="connsiteX42" fmla="*/ 3793313 w 6737282"/>
              <a:gd name="connsiteY42" fmla="*/ 4557203 h 6032228"/>
              <a:gd name="connsiteX43" fmla="*/ 3820657 w 6737282"/>
              <a:gd name="connsiteY43" fmla="*/ 4509913 h 6032228"/>
              <a:gd name="connsiteX44" fmla="*/ 3840991 w 6737282"/>
              <a:gd name="connsiteY44" fmla="*/ 4474742 h 6032228"/>
              <a:gd name="connsiteX45" fmla="*/ 3819900 w 6737282"/>
              <a:gd name="connsiteY45" fmla="*/ 4465898 h 6032228"/>
              <a:gd name="connsiteX46" fmla="*/ 3784219 w 6737282"/>
              <a:gd name="connsiteY46" fmla="*/ 4461158 h 6032228"/>
              <a:gd name="connsiteX47" fmla="*/ 3026307 w 6737282"/>
              <a:gd name="connsiteY47" fmla="*/ 4461158 h 6032228"/>
              <a:gd name="connsiteX48" fmla="*/ 2910084 w 6737282"/>
              <a:gd name="connsiteY48" fmla="*/ 4529655 h 6032228"/>
              <a:gd name="connsiteX49" fmla="*/ 2530310 w 6737282"/>
              <a:gd name="connsiteY49" fmla="*/ 5183651 h 6032228"/>
              <a:gd name="connsiteX50" fmla="*/ 2530310 w 6737282"/>
              <a:gd name="connsiteY50" fmla="*/ 5317387 h 6032228"/>
              <a:gd name="connsiteX51" fmla="*/ 2655664 w 6737282"/>
              <a:gd name="connsiteY51" fmla="*/ 5533256 h 6032228"/>
              <a:gd name="connsiteX52" fmla="*/ 2674015 w 6737282"/>
              <a:gd name="connsiteY52" fmla="*/ 5564857 h 6032228"/>
              <a:gd name="connsiteX53" fmla="*/ 2589005 w 6737282"/>
              <a:gd name="connsiteY53" fmla="*/ 5564857 h 6032228"/>
              <a:gd name="connsiteX54" fmla="*/ 1224899 w 6737282"/>
              <a:gd name="connsiteY54" fmla="*/ 5564857 h 6032228"/>
              <a:gd name="connsiteX55" fmla="*/ 948151 w 6737282"/>
              <a:gd name="connsiteY55" fmla="*/ 5401750 h 6032228"/>
              <a:gd name="connsiteX56" fmla="*/ 43851 w 6737282"/>
              <a:gd name="connsiteY56" fmla="*/ 3844482 h 6032228"/>
              <a:gd name="connsiteX57" fmla="*/ 43851 w 6737282"/>
              <a:gd name="connsiteY57" fmla="*/ 3526038 h 6032228"/>
              <a:gd name="connsiteX58" fmla="*/ 948151 w 6737282"/>
              <a:gd name="connsiteY58" fmla="*/ 1968768 h 6032228"/>
              <a:gd name="connsiteX59" fmla="*/ 1224899 w 6737282"/>
              <a:gd name="connsiteY59" fmla="*/ 1805663 h 6032228"/>
              <a:gd name="connsiteX60" fmla="*/ 4371720 w 6737282"/>
              <a:gd name="connsiteY60" fmla="*/ 257854 h 6032228"/>
              <a:gd name="connsiteX61" fmla="*/ 5796146 w 6737282"/>
              <a:gd name="connsiteY61" fmla="*/ 257854 h 6032228"/>
              <a:gd name="connsiteX62" fmla="*/ 5999634 w 6737282"/>
              <a:gd name="connsiteY62" fmla="*/ 374270 h 6032228"/>
              <a:gd name="connsiteX63" fmla="*/ 6711846 w 6737282"/>
              <a:gd name="connsiteY63" fmla="*/ 1628971 h 6032228"/>
              <a:gd name="connsiteX64" fmla="*/ 6711846 w 6737282"/>
              <a:gd name="connsiteY64" fmla="*/ 1870427 h 6032228"/>
              <a:gd name="connsiteX65" fmla="*/ 5999634 w 6737282"/>
              <a:gd name="connsiteY65" fmla="*/ 3125126 h 6032228"/>
              <a:gd name="connsiteX66" fmla="*/ 5796146 w 6737282"/>
              <a:gd name="connsiteY66" fmla="*/ 3241542 h 6032228"/>
              <a:gd name="connsiteX67" fmla="*/ 4371720 w 6737282"/>
              <a:gd name="connsiteY67" fmla="*/ 3241542 h 6032228"/>
              <a:gd name="connsiteX68" fmla="*/ 4168233 w 6737282"/>
              <a:gd name="connsiteY68" fmla="*/ 3125126 h 6032228"/>
              <a:gd name="connsiteX69" fmla="*/ 3456020 w 6737282"/>
              <a:gd name="connsiteY69" fmla="*/ 1870427 h 6032228"/>
              <a:gd name="connsiteX70" fmla="*/ 3456020 w 6737282"/>
              <a:gd name="connsiteY70" fmla="*/ 1628971 h 6032228"/>
              <a:gd name="connsiteX71" fmla="*/ 4168233 w 6737282"/>
              <a:gd name="connsiteY71" fmla="*/ 374270 h 6032228"/>
              <a:gd name="connsiteX72" fmla="*/ 4371720 w 6737282"/>
              <a:gd name="connsiteY72" fmla="*/ 257854 h 6032228"/>
              <a:gd name="connsiteX73" fmla="*/ 2350132 w 6737282"/>
              <a:gd name="connsiteY73" fmla="*/ 0 h 6032228"/>
              <a:gd name="connsiteX74" fmla="*/ 3150522 w 6737282"/>
              <a:gd name="connsiteY74" fmla="*/ 0 h 6032228"/>
              <a:gd name="connsiteX75" fmla="*/ 3264863 w 6737282"/>
              <a:gd name="connsiteY75" fmla="*/ 65415 h 6032228"/>
              <a:gd name="connsiteX76" fmla="*/ 3665057 w 6737282"/>
              <a:gd name="connsiteY76" fmla="*/ 770436 h 6032228"/>
              <a:gd name="connsiteX77" fmla="*/ 3665057 w 6737282"/>
              <a:gd name="connsiteY77" fmla="*/ 906111 h 6032228"/>
              <a:gd name="connsiteX78" fmla="*/ 3264863 w 6737282"/>
              <a:gd name="connsiteY78" fmla="*/ 1611131 h 6032228"/>
              <a:gd name="connsiteX79" fmla="*/ 3150522 w 6737282"/>
              <a:gd name="connsiteY79" fmla="*/ 1676547 h 6032228"/>
              <a:gd name="connsiteX80" fmla="*/ 2350132 w 6737282"/>
              <a:gd name="connsiteY80" fmla="*/ 1676547 h 6032228"/>
              <a:gd name="connsiteX81" fmla="*/ 2235791 w 6737282"/>
              <a:gd name="connsiteY81" fmla="*/ 1611131 h 6032228"/>
              <a:gd name="connsiteX82" fmla="*/ 1835596 w 6737282"/>
              <a:gd name="connsiteY82" fmla="*/ 906111 h 6032228"/>
              <a:gd name="connsiteX83" fmla="*/ 1835596 w 6737282"/>
              <a:gd name="connsiteY83" fmla="*/ 770436 h 6032228"/>
              <a:gd name="connsiteX84" fmla="*/ 2235791 w 6737282"/>
              <a:gd name="connsiteY84" fmla="*/ 65415 h 6032228"/>
              <a:gd name="connsiteX85" fmla="*/ 2350132 w 6737282"/>
              <a:gd name="connsiteY85" fmla="*/ 0 h 603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737282" h="6032228">
                <a:moveTo>
                  <a:pt x="3069307" y="4550727"/>
                </a:moveTo>
                <a:cubicBezTo>
                  <a:pt x="3069307" y="4550727"/>
                  <a:pt x="3069307" y="4550727"/>
                  <a:pt x="3741218" y="4550727"/>
                </a:cubicBezTo>
                <a:cubicBezTo>
                  <a:pt x="3752102" y="4550727"/>
                  <a:pt x="3762715" y="4552172"/>
                  <a:pt x="3772850" y="4554928"/>
                </a:cubicBezTo>
                <a:lnTo>
                  <a:pt x="3794605" y="4564050"/>
                </a:lnTo>
                <a:lnTo>
                  <a:pt x="3781310" y="4587045"/>
                </a:lnTo>
                <a:cubicBezTo>
                  <a:pt x="3661093" y="4794962"/>
                  <a:pt x="3507216" y="5061097"/>
                  <a:pt x="3310252" y="5401750"/>
                </a:cubicBezTo>
                <a:cubicBezTo>
                  <a:pt x="3251786" y="5502720"/>
                  <a:pt x="3146542" y="5564857"/>
                  <a:pt x="3029607" y="5564857"/>
                </a:cubicBezTo>
                <a:cubicBezTo>
                  <a:pt x="3029607" y="5564857"/>
                  <a:pt x="3029607" y="5564857"/>
                  <a:pt x="2804017" y="5564857"/>
                </a:cubicBezTo>
                <a:lnTo>
                  <a:pt x="2777701" y="5564857"/>
                </a:lnTo>
                <a:lnTo>
                  <a:pt x="2752589" y="5521614"/>
                </a:lnTo>
                <a:cubicBezTo>
                  <a:pt x="2717623" y="5461398"/>
                  <a:pt x="2676936" y="5391332"/>
                  <a:pt x="2629590" y="5309799"/>
                </a:cubicBezTo>
                <a:cubicBezTo>
                  <a:pt x="2607824" y="5273652"/>
                  <a:pt x="2607824" y="5227386"/>
                  <a:pt x="2629590" y="5191240"/>
                </a:cubicBezTo>
                <a:cubicBezTo>
                  <a:pt x="2629590" y="5191240"/>
                  <a:pt x="2629590" y="5191240"/>
                  <a:pt x="2966272" y="4611452"/>
                </a:cubicBezTo>
                <a:cubicBezTo>
                  <a:pt x="2986590" y="4573861"/>
                  <a:pt x="3027221" y="4550727"/>
                  <a:pt x="3069307" y="4550727"/>
                </a:cubicBezTo>
                <a:close/>
                <a:moveTo>
                  <a:pt x="1224899" y="1805663"/>
                </a:moveTo>
                <a:cubicBezTo>
                  <a:pt x="1224899" y="1805663"/>
                  <a:pt x="1224899" y="1805663"/>
                  <a:pt x="3029607" y="1805663"/>
                </a:cubicBezTo>
                <a:cubicBezTo>
                  <a:pt x="3146542" y="1805663"/>
                  <a:pt x="3251786" y="1867798"/>
                  <a:pt x="3310252" y="1968768"/>
                </a:cubicBezTo>
                <a:cubicBezTo>
                  <a:pt x="3310252" y="1968768"/>
                  <a:pt x="3310252" y="1968768"/>
                  <a:pt x="4210657" y="3526038"/>
                </a:cubicBezTo>
                <a:cubicBezTo>
                  <a:pt x="4269126" y="3623125"/>
                  <a:pt x="4269126" y="3747395"/>
                  <a:pt x="4210657" y="3844482"/>
                </a:cubicBezTo>
                <a:cubicBezTo>
                  <a:pt x="4210657" y="3844482"/>
                  <a:pt x="4210657" y="3844482"/>
                  <a:pt x="3876331" y="4422707"/>
                </a:cubicBezTo>
                <a:lnTo>
                  <a:pt x="3848154" y="4471437"/>
                </a:lnTo>
                <a:lnTo>
                  <a:pt x="3849146" y="4471853"/>
                </a:lnTo>
                <a:cubicBezTo>
                  <a:pt x="3869404" y="4483677"/>
                  <a:pt x="3886591" y="4500801"/>
                  <a:pt x="3898870" y="4522003"/>
                </a:cubicBezTo>
                <a:cubicBezTo>
                  <a:pt x="3898870" y="4522003"/>
                  <a:pt x="3898870" y="4522003"/>
                  <a:pt x="4277006" y="5175999"/>
                </a:cubicBezTo>
                <a:cubicBezTo>
                  <a:pt x="4301561" y="5216772"/>
                  <a:pt x="4301561" y="5268961"/>
                  <a:pt x="4277006" y="5309735"/>
                </a:cubicBezTo>
                <a:cubicBezTo>
                  <a:pt x="4277006" y="5309735"/>
                  <a:pt x="4277006" y="5309735"/>
                  <a:pt x="3898870" y="5963729"/>
                </a:cubicBezTo>
                <a:cubicBezTo>
                  <a:pt x="3874314" y="6006133"/>
                  <a:pt x="3830116" y="6032228"/>
                  <a:pt x="3781007" y="6032228"/>
                </a:cubicBezTo>
                <a:cubicBezTo>
                  <a:pt x="3781007" y="6032228"/>
                  <a:pt x="3781007" y="6032228"/>
                  <a:pt x="3023096" y="6032228"/>
                </a:cubicBezTo>
                <a:cubicBezTo>
                  <a:pt x="2975623" y="6032228"/>
                  <a:pt x="2929790" y="6006133"/>
                  <a:pt x="2906872" y="5963729"/>
                </a:cubicBezTo>
                <a:cubicBezTo>
                  <a:pt x="2906872" y="5963729"/>
                  <a:pt x="2906872" y="5963729"/>
                  <a:pt x="2703170" y="5612942"/>
                </a:cubicBezTo>
                <a:lnTo>
                  <a:pt x="2680159" y="5573313"/>
                </a:lnTo>
                <a:lnTo>
                  <a:pt x="2698265" y="5573313"/>
                </a:lnTo>
                <a:lnTo>
                  <a:pt x="2783846" y="5573313"/>
                </a:lnTo>
                <a:lnTo>
                  <a:pt x="2821023" y="5637336"/>
                </a:lnTo>
                <a:cubicBezTo>
                  <a:pt x="2963060" y="5881934"/>
                  <a:pt x="2963060" y="5881934"/>
                  <a:pt x="2963060" y="5881934"/>
                </a:cubicBezTo>
                <a:cubicBezTo>
                  <a:pt x="2983378" y="5919525"/>
                  <a:pt x="3024012" y="5942660"/>
                  <a:pt x="3066097" y="5942660"/>
                </a:cubicBezTo>
                <a:cubicBezTo>
                  <a:pt x="3738008" y="5942660"/>
                  <a:pt x="3738008" y="5942660"/>
                  <a:pt x="3738008" y="5942660"/>
                </a:cubicBezTo>
                <a:cubicBezTo>
                  <a:pt x="3781543" y="5942660"/>
                  <a:pt x="3820726" y="5919525"/>
                  <a:pt x="3842494" y="5881934"/>
                </a:cubicBezTo>
                <a:cubicBezTo>
                  <a:pt x="4177724" y="5302148"/>
                  <a:pt x="4177724" y="5302148"/>
                  <a:pt x="4177724" y="5302148"/>
                </a:cubicBezTo>
                <a:cubicBezTo>
                  <a:pt x="4199492" y="5266000"/>
                  <a:pt x="4199492" y="5219733"/>
                  <a:pt x="4177724" y="5183586"/>
                </a:cubicBezTo>
                <a:cubicBezTo>
                  <a:pt x="3842494" y="4603800"/>
                  <a:pt x="3842494" y="4603800"/>
                  <a:pt x="3842494" y="4603800"/>
                </a:cubicBezTo>
                <a:cubicBezTo>
                  <a:pt x="3831610" y="4585003"/>
                  <a:pt x="3816372" y="4569821"/>
                  <a:pt x="3798414" y="4559340"/>
                </a:cubicBezTo>
                <a:lnTo>
                  <a:pt x="3793313" y="4557203"/>
                </a:lnTo>
                <a:lnTo>
                  <a:pt x="3820657" y="4509913"/>
                </a:lnTo>
                <a:lnTo>
                  <a:pt x="3840991" y="4474742"/>
                </a:lnTo>
                <a:lnTo>
                  <a:pt x="3819900" y="4465898"/>
                </a:lnTo>
                <a:cubicBezTo>
                  <a:pt x="3808466" y="4462788"/>
                  <a:pt x="3796496" y="4461158"/>
                  <a:pt x="3784219" y="4461158"/>
                </a:cubicBezTo>
                <a:cubicBezTo>
                  <a:pt x="3026307" y="4461158"/>
                  <a:pt x="3026307" y="4461158"/>
                  <a:pt x="3026307" y="4461158"/>
                </a:cubicBezTo>
                <a:cubicBezTo>
                  <a:pt x="2978836" y="4461158"/>
                  <a:pt x="2933001" y="4487252"/>
                  <a:pt x="2910084" y="4529655"/>
                </a:cubicBezTo>
                <a:cubicBezTo>
                  <a:pt x="2530310" y="5183651"/>
                  <a:pt x="2530310" y="5183651"/>
                  <a:pt x="2530310" y="5183651"/>
                </a:cubicBezTo>
                <a:cubicBezTo>
                  <a:pt x="2505754" y="5224424"/>
                  <a:pt x="2505754" y="5276613"/>
                  <a:pt x="2530310" y="5317387"/>
                </a:cubicBezTo>
                <a:cubicBezTo>
                  <a:pt x="2577781" y="5399135"/>
                  <a:pt x="2619318" y="5470667"/>
                  <a:pt x="2655664" y="5533256"/>
                </a:cubicBezTo>
                <a:lnTo>
                  <a:pt x="2674015" y="5564857"/>
                </a:lnTo>
                <a:lnTo>
                  <a:pt x="2589005" y="5564857"/>
                </a:lnTo>
                <a:cubicBezTo>
                  <a:pt x="2324644" y="5564857"/>
                  <a:pt x="1901666" y="5564857"/>
                  <a:pt x="1224899" y="5564857"/>
                </a:cubicBezTo>
                <a:cubicBezTo>
                  <a:pt x="1111863" y="5564857"/>
                  <a:pt x="1002722" y="5502720"/>
                  <a:pt x="948151" y="5401750"/>
                </a:cubicBezTo>
                <a:cubicBezTo>
                  <a:pt x="948151" y="5401750"/>
                  <a:pt x="948151" y="5401750"/>
                  <a:pt x="43851" y="3844482"/>
                </a:cubicBezTo>
                <a:cubicBezTo>
                  <a:pt x="-14618" y="3747395"/>
                  <a:pt x="-14618" y="3623125"/>
                  <a:pt x="43851" y="3526038"/>
                </a:cubicBezTo>
                <a:cubicBezTo>
                  <a:pt x="43851" y="3526038"/>
                  <a:pt x="43851" y="3526038"/>
                  <a:pt x="948151" y="1968768"/>
                </a:cubicBezTo>
                <a:cubicBezTo>
                  <a:pt x="1002722" y="1867798"/>
                  <a:pt x="1111863" y="1805663"/>
                  <a:pt x="1224899" y="1805663"/>
                </a:cubicBezTo>
                <a:close/>
                <a:moveTo>
                  <a:pt x="4371720" y="257854"/>
                </a:moveTo>
                <a:cubicBezTo>
                  <a:pt x="5796146" y="257854"/>
                  <a:pt x="5796146" y="257854"/>
                  <a:pt x="5796146" y="257854"/>
                </a:cubicBezTo>
                <a:cubicBezTo>
                  <a:pt x="5868214" y="257854"/>
                  <a:pt x="5961481" y="309594"/>
                  <a:pt x="5999634" y="374270"/>
                </a:cubicBezTo>
                <a:cubicBezTo>
                  <a:pt x="6711846" y="1628971"/>
                  <a:pt x="6711846" y="1628971"/>
                  <a:pt x="6711846" y="1628971"/>
                </a:cubicBezTo>
                <a:cubicBezTo>
                  <a:pt x="6745761" y="1697958"/>
                  <a:pt x="6745761" y="1801438"/>
                  <a:pt x="6711846" y="1870427"/>
                </a:cubicBezTo>
                <a:cubicBezTo>
                  <a:pt x="5999634" y="3125126"/>
                  <a:pt x="5999634" y="3125126"/>
                  <a:pt x="5999634" y="3125126"/>
                </a:cubicBezTo>
                <a:cubicBezTo>
                  <a:pt x="5961481" y="3189803"/>
                  <a:pt x="5868214" y="3241542"/>
                  <a:pt x="5796146" y="3241542"/>
                </a:cubicBezTo>
                <a:lnTo>
                  <a:pt x="4371720" y="3241542"/>
                </a:lnTo>
                <a:cubicBezTo>
                  <a:pt x="4295413" y="3241542"/>
                  <a:pt x="4202148" y="3189803"/>
                  <a:pt x="4168233" y="3125126"/>
                </a:cubicBezTo>
                <a:cubicBezTo>
                  <a:pt x="3456020" y="1870427"/>
                  <a:pt x="3456020" y="1870427"/>
                  <a:pt x="3456020" y="1870427"/>
                </a:cubicBezTo>
                <a:cubicBezTo>
                  <a:pt x="3417865" y="1801438"/>
                  <a:pt x="3417865" y="1697958"/>
                  <a:pt x="3456020" y="1628971"/>
                </a:cubicBezTo>
                <a:cubicBezTo>
                  <a:pt x="4168233" y="374270"/>
                  <a:pt x="4168233" y="374270"/>
                  <a:pt x="4168233" y="374270"/>
                </a:cubicBezTo>
                <a:cubicBezTo>
                  <a:pt x="4202148" y="309594"/>
                  <a:pt x="4295413" y="257854"/>
                  <a:pt x="4371720" y="257854"/>
                </a:cubicBezTo>
                <a:close/>
                <a:moveTo>
                  <a:pt x="2350132" y="0"/>
                </a:moveTo>
                <a:cubicBezTo>
                  <a:pt x="3150522" y="0"/>
                  <a:pt x="3150522" y="0"/>
                  <a:pt x="3150522" y="0"/>
                </a:cubicBezTo>
                <a:cubicBezTo>
                  <a:pt x="3191018" y="0"/>
                  <a:pt x="3243425" y="29073"/>
                  <a:pt x="3264863" y="65415"/>
                </a:cubicBezTo>
                <a:cubicBezTo>
                  <a:pt x="3665057" y="770436"/>
                  <a:pt x="3665057" y="770436"/>
                  <a:pt x="3665057" y="770436"/>
                </a:cubicBezTo>
                <a:cubicBezTo>
                  <a:pt x="3684115" y="809200"/>
                  <a:pt x="3684115" y="867346"/>
                  <a:pt x="3665057" y="906111"/>
                </a:cubicBezTo>
                <a:cubicBezTo>
                  <a:pt x="3264863" y="1611131"/>
                  <a:pt x="3264863" y="1611131"/>
                  <a:pt x="3264863" y="1611131"/>
                </a:cubicBezTo>
                <a:cubicBezTo>
                  <a:pt x="3243425" y="1647474"/>
                  <a:pt x="3191018" y="1676547"/>
                  <a:pt x="3150522" y="1676547"/>
                </a:cubicBezTo>
                <a:lnTo>
                  <a:pt x="2350132" y="1676547"/>
                </a:lnTo>
                <a:cubicBezTo>
                  <a:pt x="2307254" y="1676547"/>
                  <a:pt x="2254848" y="1647474"/>
                  <a:pt x="2235791" y="1611131"/>
                </a:cubicBezTo>
                <a:cubicBezTo>
                  <a:pt x="1835596" y="906111"/>
                  <a:pt x="1835596" y="906111"/>
                  <a:pt x="1835596" y="906111"/>
                </a:cubicBezTo>
                <a:cubicBezTo>
                  <a:pt x="1814157" y="867346"/>
                  <a:pt x="1814157" y="809200"/>
                  <a:pt x="1835596" y="770436"/>
                </a:cubicBezTo>
                <a:cubicBezTo>
                  <a:pt x="2235791" y="65415"/>
                  <a:pt x="2235791" y="65415"/>
                  <a:pt x="2235791" y="65415"/>
                </a:cubicBezTo>
                <a:cubicBezTo>
                  <a:pt x="2254848" y="29073"/>
                  <a:pt x="2307254" y="0"/>
                  <a:pt x="2350132"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Cím 1">
            <a:extLst>
              <a:ext uri="{FF2B5EF4-FFF2-40B4-BE49-F238E27FC236}">
                <a16:creationId xmlns:a16="http://schemas.microsoft.com/office/drawing/2014/main" id="{06A0F5DA-A871-6D17-E018-2722BC53C1CD}"/>
              </a:ext>
            </a:extLst>
          </p:cNvPr>
          <p:cNvSpPr>
            <a:spLocks noGrp="1"/>
          </p:cNvSpPr>
          <p:nvPr>
            <p:ph type="title"/>
          </p:nvPr>
        </p:nvSpPr>
        <p:spPr>
          <a:xfrm>
            <a:off x="4252816" y="3350480"/>
            <a:ext cx="7009730" cy="3266631"/>
          </a:xfrm>
        </p:spPr>
        <p:txBody>
          <a:bodyPr vert="horz" lIns="91440" tIns="45720" rIns="91440" bIns="45720" rtlCol="0" anchor="t">
            <a:noAutofit/>
          </a:bodyPr>
          <a:lstStyle/>
          <a:p>
            <a:pPr algn="r">
              <a:lnSpc>
                <a:spcPct val="100000"/>
              </a:lnSpc>
            </a:pPr>
            <a:r>
              <a:rPr lang="hu-HU" b="1" dirty="0">
                <a:ea typeface="+mj-ea"/>
                <a:cs typeface="+mj-cs"/>
              </a:rPr>
              <a:t>Nagykanizsai Szakképzési</a:t>
            </a:r>
            <a:r>
              <a:rPr lang="en-US" b="1" dirty="0">
                <a:ea typeface="+mj-ea"/>
                <a:cs typeface="+mj-cs"/>
              </a:rPr>
              <a:t> Centrum</a:t>
            </a:r>
            <a:r>
              <a:rPr lang="hu-HU" b="1" dirty="0">
                <a:ea typeface="+mj-ea"/>
                <a:cs typeface="+mj-cs"/>
              </a:rPr>
              <a:t/>
            </a:r>
            <a:br>
              <a:rPr lang="hu-HU" b="1" dirty="0">
                <a:ea typeface="+mj-ea"/>
                <a:cs typeface="+mj-cs"/>
              </a:rPr>
            </a:br>
            <a:r>
              <a:rPr lang="hu-HU" b="1" dirty="0">
                <a:ea typeface="+mj-ea"/>
                <a:cs typeface="+mj-cs"/>
              </a:rPr>
              <a:t/>
            </a:r>
            <a:br>
              <a:rPr lang="hu-HU" b="1" dirty="0">
                <a:ea typeface="+mj-ea"/>
                <a:cs typeface="+mj-cs"/>
              </a:rPr>
            </a:br>
            <a:r>
              <a:rPr lang="en-US" dirty="0">
                <a:ea typeface="+mj-ea"/>
                <a:cs typeface="+mj-cs"/>
              </a:rPr>
              <a:t>  </a:t>
            </a:r>
            <a:r>
              <a:rPr lang="en-US" sz="2400" dirty="0">
                <a:ea typeface="+mj-ea"/>
                <a:cs typeface="+mj-cs"/>
              </a:rPr>
              <a:t>Erasmus+ </a:t>
            </a:r>
            <a:r>
              <a:rPr lang="en-US" sz="2400" dirty="0" err="1">
                <a:ea typeface="+mj-ea"/>
                <a:cs typeface="+mj-cs"/>
              </a:rPr>
              <a:t>Akkreditáció</a:t>
            </a:r>
            <a:r>
              <a:rPr lang="en-US" sz="2400" dirty="0">
                <a:ea typeface="+mj-ea"/>
                <a:cs typeface="+mj-cs"/>
              </a:rPr>
              <a:t> </a:t>
            </a:r>
            <a:r>
              <a:rPr lang="hu-HU" sz="2400" dirty="0">
                <a:ea typeface="+mj-ea"/>
                <a:cs typeface="+mj-cs"/>
              </a:rPr>
              <a:t>3</a:t>
            </a:r>
            <a:r>
              <a:rPr lang="en-US" sz="2400" dirty="0" smtClean="0">
                <a:ea typeface="+mj-ea"/>
                <a:cs typeface="+mj-cs"/>
              </a:rPr>
              <a:t>. </a:t>
            </a:r>
            <a:r>
              <a:rPr lang="en-US" sz="2400" dirty="0" err="1" smtClean="0">
                <a:ea typeface="+mj-ea"/>
                <a:cs typeface="+mj-cs"/>
              </a:rPr>
              <a:t>projektidőszak</a:t>
            </a:r>
            <a:r>
              <a:rPr lang="en-US" dirty="0">
                <a:ea typeface="+mj-ea"/>
                <a:cs typeface="+mj-cs"/>
              </a:rPr>
              <a:t/>
            </a:r>
            <a:br>
              <a:rPr lang="en-US" dirty="0">
                <a:ea typeface="+mj-ea"/>
                <a:cs typeface="+mj-cs"/>
              </a:rPr>
            </a:br>
            <a:r>
              <a:rPr lang="hu-HU" sz="2400" b="1" dirty="0"/>
              <a:t>2023-1-HU01-KA121-SCH-000122027</a:t>
            </a:r>
            <a:r>
              <a:rPr lang="en-US" dirty="0">
                <a:ea typeface="+mj-ea"/>
                <a:cs typeface="+mj-cs"/>
              </a:rPr>
              <a:t/>
            </a:r>
            <a:br>
              <a:rPr lang="en-US" dirty="0">
                <a:ea typeface="+mj-ea"/>
                <a:cs typeface="+mj-cs"/>
              </a:rPr>
            </a:br>
            <a:r>
              <a:rPr lang="en-US" sz="2400" dirty="0" smtClean="0">
                <a:ea typeface="+mj-ea"/>
                <a:cs typeface="+mj-cs"/>
              </a:rPr>
              <a:t>202</a:t>
            </a:r>
            <a:r>
              <a:rPr lang="hu-HU" sz="2400" dirty="0">
                <a:ea typeface="+mj-ea"/>
                <a:cs typeface="+mj-cs"/>
              </a:rPr>
              <a:t>3</a:t>
            </a:r>
            <a:r>
              <a:rPr lang="en-US" sz="2400" dirty="0" smtClean="0">
                <a:ea typeface="+mj-ea"/>
                <a:cs typeface="+mj-cs"/>
              </a:rPr>
              <a:t>.0</a:t>
            </a:r>
            <a:r>
              <a:rPr lang="hu-HU" sz="2400" dirty="0">
                <a:ea typeface="+mj-ea"/>
                <a:cs typeface="+mj-cs"/>
              </a:rPr>
              <a:t>6</a:t>
            </a:r>
            <a:r>
              <a:rPr lang="en-US" sz="2400" dirty="0" smtClean="0">
                <a:ea typeface="+mj-ea"/>
                <a:cs typeface="+mj-cs"/>
              </a:rPr>
              <a:t>.01 </a:t>
            </a:r>
            <a:r>
              <a:rPr lang="en-US" sz="2400" dirty="0">
                <a:ea typeface="+mj-ea"/>
                <a:cs typeface="+mj-cs"/>
              </a:rPr>
              <a:t>– </a:t>
            </a:r>
            <a:r>
              <a:rPr lang="en-US" sz="2400" dirty="0" smtClean="0">
                <a:ea typeface="+mj-ea"/>
                <a:cs typeface="+mj-cs"/>
              </a:rPr>
              <a:t>202</a:t>
            </a:r>
            <a:r>
              <a:rPr lang="hu-HU" sz="2400" dirty="0">
                <a:ea typeface="+mj-ea"/>
                <a:cs typeface="+mj-cs"/>
              </a:rPr>
              <a:t>4</a:t>
            </a:r>
            <a:r>
              <a:rPr lang="en-US" sz="2400" dirty="0" smtClean="0">
                <a:ea typeface="+mj-ea"/>
                <a:cs typeface="+mj-cs"/>
              </a:rPr>
              <a:t>.</a:t>
            </a:r>
            <a:r>
              <a:rPr lang="hu-HU" sz="2400" dirty="0" smtClean="0">
                <a:ea typeface="+mj-ea"/>
                <a:cs typeface="+mj-cs"/>
              </a:rPr>
              <a:t>08</a:t>
            </a:r>
            <a:r>
              <a:rPr lang="en-US" sz="2400" dirty="0" smtClean="0">
                <a:ea typeface="+mj-ea"/>
                <a:cs typeface="+mj-cs"/>
              </a:rPr>
              <a:t>.3</a:t>
            </a:r>
            <a:r>
              <a:rPr lang="hu-HU" sz="2400" dirty="0" smtClean="0">
                <a:ea typeface="+mj-ea"/>
                <a:cs typeface="+mj-cs"/>
              </a:rPr>
              <a:t>1</a:t>
            </a:r>
            <a:r>
              <a:rPr lang="en-US" dirty="0" smtClean="0">
                <a:ea typeface="+mj-ea"/>
                <a:cs typeface="+mj-cs"/>
              </a:rPr>
              <a:t>.</a:t>
            </a:r>
            <a:r>
              <a:rPr lang="hu-HU" dirty="0" smtClean="0">
                <a:ea typeface="+mj-ea"/>
                <a:cs typeface="+mj-cs"/>
              </a:rPr>
              <a:t/>
            </a:r>
            <a:br>
              <a:rPr lang="hu-HU" dirty="0" smtClean="0">
                <a:ea typeface="+mj-ea"/>
                <a:cs typeface="+mj-cs"/>
              </a:rPr>
            </a:br>
            <a:r>
              <a:rPr lang="hu-HU" dirty="0" smtClean="0">
                <a:ea typeface="+mj-ea"/>
                <a:cs typeface="+mj-cs"/>
              </a:rPr>
              <a:t/>
            </a:r>
            <a:br>
              <a:rPr lang="hu-HU" dirty="0" smtClean="0">
                <a:ea typeface="+mj-ea"/>
                <a:cs typeface="+mj-cs"/>
              </a:rPr>
            </a:br>
            <a:r>
              <a:rPr lang="hu-HU" dirty="0" smtClean="0">
                <a:ea typeface="+mj-ea"/>
                <a:cs typeface="+mj-cs"/>
              </a:rPr>
              <a:t>Elnyert támogatás: 105.179 Euro</a:t>
            </a:r>
            <a:endParaRPr lang="en-US" sz="2400" dirty="0">
              <a:ea typeface="+mj-ea"/>
              <a:cs typeface="+mj-cs"/>
            </a:endParaRPr>
          </a:p>
        </p:txBody>
      </p:sp>
      <p:sp>
        <p:nvSpPr>
          <p:cNvPr id="5" name="AutoShape 4">
            <a:extLst>
              <a:ext uri="{FF2B5EF4-FFF2-40B4-BE49-F238E27FC236}">
                <a16:creationId xmlns:a16="http://schemas.microsoft.com/office/drawing/2014/main" id="{ECDAA0FA-1393-F946-04D6-CF2136766B6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4" name="Kép 3">
            <a:extLst>
              <a:ext uri="{FF2B5EF4-FFF2-40B4-BE49-F238E27FC236}">
                <a16:creationId xmlns:a16="http://schemas.microsoft.com/office/drawing/2014/main" id="{675F7159-8DA5-AE19-8C37-7B77FF24EADB}"/>
              </a:ext>
            </a:extLst>
          </p:cNvPr>
          <p:cNvPicPr>
            <a:picLocks noChangeAspect="1"/>
          </p:cNvPicPr>
          <p:nvPr/>
        </p:nvPicPr>
        <p:blipFill>
          <a:blip r:embed="rId3"/>
          <a:stretch>
            <a:fillRect/>
          </a:stretch>
        </p:blipFill>
        <p:spPr>
          <a:xfrm>
            <a:off x="7212036" y="151288"/>
            <a:ext cx="4759858" cy="18948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Kép 5">
            <a:extLst>
              <a:ext uri="{FF2B5EF4-FFF2-40B4-BE49-F238E27FC236}">
                <a16:creationId xmlns:a16="http://schemas.microsoft.com/office/drawing/2014/main" id="{F79B095D-22A3-A36A-4CC9-C31A4A911B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3742" y="3350480"/>
            <a:ext cx="3048000" cy="1495425"/>
          </a:xfrm>
          <a:prstGeom prst="rect">
            <a:avLst/>
          </a:prstGeom>
        </p:spPr>
      </p:pic>
      <p:pic>
        <p:nvPicPr>
          <p:cNvPr id="11" name="Picture 6" descr="Erasmus+ Kommunikációs anyagok">
            <a:extLst>
              <a:ext uri="{FF2B5EF4-FFF2-40B4-BE49-F238E27FC236}">
                <a16:creationId xmlns:a16="http://schemas.microsoft.com/office/drawing/2014/main" id="{ECAC47BD-0B29-BDD5-B554-D38123946BD8}"/>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2658402" y="1142999"/>
            <a:ext cx="1313075" cy="268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8877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1ED8053C-AF28-403A-90F2-67A100EDEC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Freeform: Shape 1036">
            <a:extLst>
              <a:ext uri="{FF2B5EF4-FFF2-40B4-BE49-F238E27FC236}">
                <a16:creationId xmlns:a16="http://schemas.microsoft.com/office/drawing/2014/main" id="{10BCDCE7-03A4-438B-9B4A-0F5E37C4C1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2677" y="456020"/>
            <a:ext cx="6737282" cy="6032228"/>
          </a:xfrm>
          <a:custGeom>
            <a:avLst/>
            <a:gdLst>
              <a:gd name="connsiteX0" fmla="*/ 3069307 w 6737282"/>
              <a:gd name="connsiteY0" fmla="*/ 4550727 h 6032228"/>
              <a:gd name="connsiteX1" fmla="*/ 3741218 w 6737282"/>
              <a:gd name="connsiteY1" fmla="*/ 4550727 h 6032228"/>
              <a:gd name="connsiteX2" fmla="*/ 3772850 w 6737282"/>
              <a:gd name="connsiteY2" fmla="*/ 4554928 h 6032228"/>
              <a:gd name="connsiteX3" fmla="*/ 3794605 w 6737282"/>
              <a:gd name="connsiteY3" fmla="*/ 4564050 h 6032228"/>
              <a:gd name="connsiteX4" fmla="*/ 3781310 w 6737282"/>
              <a:gd name="connsiteY4" fmla="*/ 4587045 h 6032228"/>
              <a:gd name="connsiteX5" fmla="*/ 3310252 w 6737282"/>
              <a:gd name="connsiteY5" fmla="*/ 5401750 h 6032228"/>
              <a:gd name="connsiteX6" fmla="*/ 3029607 w 6737282"/>
              <a:gd name="connsiteY6" fmla="*/ 5564857 h 6032228"/>
              <a:gd name="connsiteX7" fmla="*/ 2804017 w 6737282"/>
              <a:gd name="connsiteY7" fmla="*/ 5564857 h 6032228"/>
              <a:gd name="connsiteX8" fmla="*/ 2777701 w 6737282"/>
              <a:gd name="connsiteY8" fmla="*/ 5564857 h 6032228"/>
              <a:gd name="connsiteX9" fmla="*/ 2752589 w 6737282"/>
              <a:gd name="connsiteY9" fmla="*/ 5521614 h 6032228"/>
              <a:gd name="connsiteX10" fmla="*/ 2629590 w 6737282"/>
              <a:gd name="connsiteY10" fmla="*/ 5309799 h 6032228"/>
              <a:gd name="connsiteX11" fmla="*/ 2629590 w 6737282"/>
              <a:gd name="connsiteY11" fmla="*/ 5191240 h 6032228"/>
              <a:gd name="connsiteX12" fmla="*/ 2966272 w 6737282"/>
              <a:gd name="connsiteY12" fmla="*/ 4611452 h 6032228"/>
              <a:gd name="connsiteX13" fmla="*/ 3069307 w 6737282"/>
              <a:gd name="connsiteY13" fmla="*/ 4550727 h 6032228"/>
              <a:gd name="connsiteX14" fmla="*/ 1224899 w 6737282"/>
              <a:gd name="connsiteY14" fmla="*/ 1805663 h 6032228"/>
              <a:gd name="connsiteX15" fmla="*/ 3029607 w 6737282"/>
              <a:gd name="connsiteY15" fmla="*/ 1805663 h 6032228"/>
              <a:gd name="connsiteX16" fmla="*/ 3310252 w 6737282"/>
              <a:gd name="connsiteY16" fmla="*/ 1968768 h 6032228"/>
              <a:gd name="connsiteX17" fmla="*/ 4210657 w 6737282"/>
              <a:gd name="connsiteY17" fmla="*/ 3526038 h 6032228"/>
              <a:gd name="connsiteX18" fmla="*/ 4210657 w 6737282"/>
              <a:gd name="connsiteY18" fmla="*/ 3844482 h 6032228"/>
              <a:gd name="connsiteX19" fmla="*/ 3876331 w 6737282"/>
              <a:gd name="connsiteY19" fmla="*/ 4422707 h 6032228"/>
              <a:gd name="connsiteX20" fmla="*/ 3848154 w 6737282"/>
              <a:gd name="connsiteY20" fmla="*/ 4471437 h 6032228"/>
              <a:gd name="connsiteX21" fmla="*/ 3849146 w 6737282"/>
              <a:gd name="connsiteY21" fmla="*/ 4471853 h 6032228"/>
              <a:gd name="connsiteX22" fmla="*/ 3898870 w 6737282"/>
              <a:gd name="connsiteY22" fmla="*/ 4522003 h 6032228"/>
              <a:gd name="connsiteX23" fmla="*/ 4277006 w 6737282"/>
              <a:gd name="connsiteY23" fmla="*/ 5175999 h 6032228"/>
              <a:gd name="connsiteX24" fmla="*/ 4277006 w 6737282"/>
              <a:gd name="connsiteY24" fmla="*/ 5309735 h 6032228"/>
              <a:gd name="connsiteX25" fmla="*/ 3898870 w 6737282"/>
              <a:gd name="connsiteY25" fmla="*/ 5963729 h 6032228"/>
              <a:gd name="connsiteX26" fmla="*/ 3781007 w 6737282"/>
              <a:gd name="connsiteY26" fmla="*/ 6032228 h 6032228"/>
              <a:gd name="connsiteX27" fmla="*/ 3023096 w 6737282"/>
              <a:gd name="connsiteY27" fmla="*/ 6032228 h 6032228"/>
              <a:gd name="connsiteX28" fmla="*/ 2906872 w 6737282"/>
              <a:gd name="connsiteY28" fmla="*/ 5963729 h 6032228"/>
              <a:gd name="connsiteX29" fmla="*/ 2703170 w 6737282"/>
              <a:gd name="connsiteY29" fmla="*/ 5612942 h 6032228"/>
              <a:gd name="connsiteX30" fmla="*/ 2680159 w 6737282"/>
              <a:gd name="connsiteY30" fmla="*/ 5573313 h 6032228"/>
              <a:gd name="connsiteX31" fmla="*/ 2698265 w 6737282"/>
              <a:gd name="connsiteY31" fmla="*/ 5573313 h 6032228"/>
              <a:gd name="connsiteX32" fmla="*/ 2783846 w 6737282"/>
              <a:gd name="connsiteY32" fmla="*/ 5573313 h 6032228"/>
              <a:gd name="connsiteX33" fmla="*/ 2821023 w 6737282"/>
              <a:gd name="connsiteY33" fmla="*/ 5637336 h 6032228"/>
              <a:gd name="connsiteX34" fmla="*/ 2963060 w 6737282"/>
              <a:gd name="connsiteY34" fmla="*/ 5881934 h 6032228"/>
              <a:gd name="connsiteX35" fmla="*/ 3066097 w 6737282"/>
              <a:gd name="connsiteY35" fmla="*/ 5942660 h 6032228"/>
              <a:gd name="connsiteX36" fmla="*/ 3738008 w 6737282"/>
              <a:gd name="connsiteY36" fmla="*/ 5942660 h 6032228"/>
              <a:gd name="connsiteX37" fmla="*/ 3842494 w 6737282"/>
              <a:gd name="connsiteY37" fmla="*/ 5881934 h 6032228"/>
              <a:gd name="connsiteX38" fmla="*/ 4177724 w 6737282"/>
              <a:gd name="connsiteY38" fmla="*/ 5302148 h 6032228"/>
              <a:gd name="connsiteX39" fmla="*/ 4177724 w 6737282"/>
              <a:gd name="connsiteY39" fmla="*/ 5183586 h 6032228"/>
              <a:gd name="connsiteX40" fmla="*/ 3842494 w 6737282"/>
              <a:gd name="connsiteY40" fmla="*/ 4603800 h 6032228"/>
              <a:gd name="connsiteX41" fmla="*/ 3798414 w 6737282"/>
              <a:gd name="connsiteY41" fmla="*/ 4559340 h 6032228"/>
              <a:gd name="connsiteX42" fmla="*/ 3793313 w 6737282"/>
              <a:gd name="connsiteY42" fmla="*/ 4557203 h 6032228"/>
              <a:gd name="connsiteX43" fmla="*/ 3820657 w 6737282"/>
              <a:gd name="connsiteY43" fmla="*/ 4509913 h 6032228"/>
              <a:gd name="connsiteX44" fmla="*/ 3840991 w 6737282"/>
              <a:gd name="connsiteY44" fmla="*/ 4474742 h 6032228"/>
              <a:gd name="connsiteX45" fmla="*/ 3819900 w 6737282"/>
              <a:gd name="connsiteY45" fmla="*/ 4465898 h 6032228"/>
              <a:gd name="connsiteX46" fmla="*/ 3784219 w 6737282"/>
              <a:gd name="connsiteY46" fmla="*/ 4461158 h 6032228"/>
              <a:gd name="connsiteX47" fmla="*/ 3026307 w 6737282"/>
              <a:gd name="connsiteY47" fmla="*/ 4461158 h 6032228"/>
              <a:gd name="connsiteX48" fmla="*/ 2910084 w 6737282"/>
              <a:gd name="connsiteY48" fmla="*/ 4529655 h 6032228"/>
              <a:gd name="connsiteX49" fmla="*/ 2530310 w 6737282"/>
              <a:gd name="connsiteY49" fmla="*/ 5183651 h 6032228"/>
              <a:gd name="connsiteX50" fmla="*/ 2530310 w 6737282"/>
              <a:gd name="connsiteY50" fmla="*/ 5317387 h 6032228"/>
              <a:gd name="connsiteX51" fmla="*/ 2655664 w 6737282"/>
              <a:gd name="connsiteY51" fmla="*/ 5533256 h 6032228"/>
              <a:gd name="connsiteX52" fmla="*/ 2674015 w 6737282"/>
              <a:gd name="connsiteY52" fmla="*/ 5564857 h 6032228"/>
              <a:gd name="connsiteX53" fmla="*/ 2589005 w 6737282"/>
              <a:gd name="connsiteY53" fmla="*/ 5564857 h 6032228"/>
              <a:gd name="connsiteX54" fmla="*/ 1224899 w 6737282"/>
              <a:gd name="connsiteY54" fmla="*/ 5564857 h 6032228"/>
              <a:gd name="connsiteX55" fmla="*/ 948151 w 6737282"/>
              <a:gd name="connsiteY55" fmla="*/ 5401750 h 6032228"/>
              <a:gd name="connsiteX56" fmla="*/ 43851 w 6737282"/>
              <a:gd name="connsiteY56" fmla="*/ 3844482 h 6032228"/>
              <a:gd name="connsiteX57" fmla="*/ 43851 w 6737282"/>
              <a:gd name="connsiteY57" fmla="*/ 3526038 h 6032228"/>
              <a:gd name="connsiteX58" fmla="*/ 948151 w 6737282"/>
              <a:gd name="connsiteY58" fmla="*/ 1968768 h 6032228"/>
              <a:gd name="connsiteX59" fmla="*/ 1224899 w 6737282"/>
              <a:gd name="connsiteY59" fmla="*/ 1805663 h 6032228"/>
              <a:gd name="connsiteX60" fmla="*/ 4371720 w 6737282"/>
              <a:gd name="connsiteY60" fmla="*/ 257854 h 6032228"/>
              <a:gd name="connsiteX61" fmla="*/ 5796146 w 6737282"/>
              <a:gd name="connsiteY61" fmla="*/ 257854 h 6032228"/>
              <a:gd name="connsiteX62" fmla="*/ 5999634 w 6737282"/>
              <a:gd name="connsiteY62" fmla="*/ 374270 h 6032228"/>
              <a:gd name="connsiteX63" fmla="*/ 6711846 w 6737282"/>
              <a:gd name="connsiteY63" fmla="*/ 1628971 h 6032228"/>
              <a:gd name="connsiteX64" fmla="*/ 6711846 w 6737282"/>
              <a:gd name="connsiteY64" fmla="*/ 1870427 h 6032228"/>
              <a:gd name="connsiteX65" fmla="*/ 5999634 w 6737282"/>
              <a:gd name="connsiteY65" fmla="*/ 3125126 h 6032228"/>
              <a:gd name="connsiteX66" fmla="*/ 5796146 w 6737282"/>
              <a:gd name="connsiteY66" fmla="*/ 3241542 h 6032228"/>
              <a:gd name="connsiteX67" fmla="*/ 4371720 w 6737282"/>
              <a:gd name="connsiteY67" fmla="*/ 3241542 h 6032228"/>
              <a:gd name="connsiteX68" fmla="*/ 4168233 w 6737282"/>
              <a:gd name="connsiteY68" fmla="*/ 3125126 h 6032228"/>
              <a:gd name="connsiteX69" fmla="*/ 3456020 w 6737282"/>
              <a:gd name="connsiteY69" fmla="*/ 1870427 h 6032228"/>
              <a:gd name="connsiteX70" fmla="*/ 3456020 w 6737282"/>
              <a:gd name="connsiteY70" fmla="*/ 1628971 h 6032228"/>
              <a:gd name="connsiteX71" fmla="*/ 4168233 w 6737282"/>
              <a:gd name="connsiteY71" fmla="*/ 374270 h 6032228"/>
              <a:gd name="connsiteX72" fmla="*/ 4371720 w 6737282"/>
              <a:gd name="connsiteY72" fmla="*/ 257854 h 6032228"/>
              <a:gd name="connsiteX73" fmla="*/ 2350132 w 6737282"/>
              <a:gd name="connsiteY73" fmla="*/ 0 h 6032228"/>
              <a:gd name="connsiteX74" fmla="*/ 3150522 w 6737282"/>
              <a:gd name="connsiteY74" fmla="*/ 0 h 6032228"/>
              <a:gd name="connsiteX75" fmla="*/ 3264863 w 6737282"/>
              <a:gd name="connsiteY75" fmla="*/ 65415 h 6032228"/>
              <a:gd name="connsiteX76" fmla="*/ 3665057 w 6737282"/>
              <a:gd name="connsiteY76" fmla="*/ 770436 h 6032228"/>
              <a:gd name="connsiteX77" fmla="*/ 3665057 w 6737282"/>
              <a:gd name="connsiteY77" fmla="*/ 906111 h 6032228"/>
              <a:gd name="connsiteX78" fmla="*/ 3264863 w 6737282"/>
              <a:gd name="connsiteY78" fmla="*/ 1611131 h 6032228"/>
              <a:gd name="connsiteX79" fmla="*/ 3150522 w 6737282"/>
              <a:gd name="connsiteY79" fmla="*/ 1676547 h 6032228"/>
              <a:gd name="connsiteX80" fmla="*/ 2350132 w 6737282"/>
              <a:gd name="connsiteY80" fmla="*/ 1676547 h 6032228"/>
              <a:gd name="connsiteX81" fmla="*/ 2235791 w 6737282"/>
              <a:gd name="connsiteY81" fmla="*/ 1611131 h 6032228"/>
              <a:gd name="connsiteX82" fmla="*/ 1835596 w 6737282"/>
              <a:gd name="connsiteY82" fmla="*/ 906111 h 6032228"/>
              <a:gd name="connsiteX83" fmla="*/ 1835596 w 6737282"/>
              <a:gd name="connsiteY83" fmla="*/ 770436 h 6032228"/>
              <a:gd name="connsiteX84" fmla="*/ 2235791 w 6737282"/>
              <a:gd name="connsiteY84" fmla="*/ 65415 h 6032228"/>
              <a:gd name="connsiteX85" fmla="*/ 2350132 w 6737282"/>
              <a:gd name="connsiteY85" fmla="*/ 0 h 603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737282" h="6032228">
                <a:moveTo>
                  <a:pt x="3069307" y="4550727"/>
                </a:moveTo>
                <a:cubicBezTo>
                  <a:pt x="3069307" y="4550727"/>
                  <a:pt x="3069307" y="4550727"/>
                  <a:pt x="3741218" y="4550727"/>
                </a:cubicBezTo>
                <a:cubicBezTo>
                  <a:pt x="3752102" y="4550727"/>
                  <a:pt x="3762715" y="4552172"/>
                  <a:pt x="3772850" y="4554928"/>
                </a:cubicBezTo>
                <a:lnTo>
                  <a:pt x="3794605" y="4564050"/>
                </a:lnTo>
                <a:lnTo>
                  <a:pt x="3781310" y="4587045"/>
                </a:lnTo>
                <a:cubicBezTo>
                  <a:pt x="3661093" y="4794962"/>
                  <a:pt x="3507216" y="5061097"/>
                  <a:pt x="3310252" y="5401750"/>
                </a:cubicBezTo>
                <a:cubicBezTo>
                  <a:pt x="3251786" y="5502720"/>
                  <a:pt x="3146542" y="5564857"/>
                  <a:pt x="3029607" y="5564857"/>
                </a:cubicBezTo>
                <a:cubicBezTo>
                  <a:pt x="3029607" y="5564857"/>
                  <a:pt x="3029607" y="5564857"/>
                  <a:pt x="2804017" y="5564857"/>
                </a:cubicBezTo>
                <a:lnTo>
                  <a:pt x="2777701" y="5564857"/>
                </a:lnTo>
                <a:lnTo>
                  <a:pt x="2752589" y="5521614"/>
                </a:lnTo>
                <a:cubicBezTo>
                  <a:pt x="2717623" y="5461398"/>
                  <a:pt x="2676936" y="5391332"/>
                  <a:pt x="2629590" y="5309799"/>
                </a:cubicBezTo>
                <a:cubicBezTo>
                  <a:pt x="2607824" y="5273652"/>
                  <a:pt x="2607824" y="5227386"/>
                  <a:pt x="2629590" y="5191240"/>
                </a:cubicBezTo>
                <a:cubicBezTo>
                  <a:pt x="2629590" y="5191240"/>
                  <a:pt x="2629590" y="5191240"/>
                  <a:pt x="2966272" y="4611452"/>
                </a:cubicBezTo>
                <a:cubicBezTo>
                  <a:pt x="2986590" y="4573861"/>
                  <a:pt x="3027221" y="4550727"/>
                  <a:pt x="3069307" y="4550727"/>
                </a:cubicBezTo>
                <a:close/>
                <a:moveTo>
                  <a:pt x="1224899" y="1805663"/>
                </a:moveTo>
                <a:cubicBezTo>
                  <a:pt x="1224899" y="1805663"/>
                  <a:pt x="1224899" y="1805663"/>
                  <a:pt x="3029607" y="1805663"/>
                </a:cubicBezTo>
                <a:cubicBezTo>
                  <a:pt x="3146542" y="1805663"/>
                  <a:pt x="3251786" y="1867798"/>
                  <a:pt x="3310252" y="1968768"/>
                </a:cubicBezTo>
                <a:cubicBezTo>
                  <a:pt x="3310252" y="1968768"/>
                  <a:pt x="3310252" y="1968768"/>
                  <a:pt x="4210657" y="3526038"/>
                </a:cubicBezTo>
                <a:cubicBezTo>
                  <a:pt x="4269126" y="3623125"/>
                  <a:pt x="4269126" y="3747395"/>
                  <a:pt x="4210657" y="3844482"/>
                </a:cubicBezTo>
                <a:cubicBezTo>
                  <a:pt x="4210657" y="3844482"/>
                  <a:pt x="4210657" y="3844482"/>
                  <a:pt x="3876331" y="4422707"/>
                </a:cubicBezTo>
                <a:lnTo>
                  <a:pt x="3848154" y="4471437"/>
                </a:lnTo>
                <a:lnTo>
                  <a:pt x="3849146" y="4471853"/>
                </a:lnTo>
                <a:cubicBezTo>
                  <a:pt x="3869404" y="4483677"/>
                  <a:pt x="3886591" y="4500801"/>
                  <a:pt x="3898870" y="4522003"/>
                </a:cubicBezTo>
                <a:cubicBezTo>
                  <a:pt x="3898870" y="4522003"/>
                  <a:pt x="3898870" y="4522003"/>
                  <a:pt x="4277006" y="5175999"/>
                </a:cubicBezTo>
                <a:cubicBezTo>
                  <a:pt x="4301561" y="5216772"/>
                  <a:pt x="4301561" y="5268961"/>
                  <a:pt x="4277006" y="5309735"/>
                </a:cubicBezTo>
                <a:cubicBezTo>
                  <a:pt x="4277006" y="5309735"/>
                  <a:pt x="4277006" y="5309735"/>
                  <a:pt x="3898870" y="5963729"/>
                </a:cubicBezTo>
                <a:cubicBezTo>
                  <a:pt x="3874314" y="6006133"/>
                  <a:pt x="3830116" y="6032228"/>
                  <a:pt x="3781007" y="6032228"/>
                </a:cubicBezTo>
                <a:cubicBezTo>
                  <a:pt x="3781007" y="6032228"/>
                  <a:pt x="3781007" y="6032228"/>
                  <a:pt x="3023096" y="6032228"/>
                </a:cubicBezTo>
                <a:cubicBezTo>
                  <a:pt x="2975623" y="6032228"/>
                  <a:pt x="2929790" y="6006133"/>
                  <a:pt x="2906872" y="5963729"/>
                </a:cubicBezTo>
                <a:cubicBezTo>
                  <a:pt x="2906872" y="5963729"/>
                  <a:pt x="2906872" y="5963729"/>
                  <a:pt x="2703170" y="5612942"/>
                </a:cubicBezTo>
                <a:lnTo>
                  <a:pt x="2680159" y="5573313"/>
                </a:lnTo>
                <a:lnTo>
                  <a:pt x="2698265" y="5573313"/>
                </a:lnTo>
                <a:lnTo>
                  <a:pt x="2783846" y="5573313"/>
                </a:lnTo>
                <a:lnTo>
                  <a:pt x="2821023" y="5637336"/>
                </a:lnTo>
                <a:cubicBezTo>
                  <a:pt x="2963060" y="5881934"/>
                  <a:pt x="2963060" y="5881934"/>
                  <a:pt x="2963060" y="5881934"/>
                </a:cubicBezTo>
                <a:cubicBezTo>
                  <a:pt x="2983378" y="5919525"/>
                  <a:pt x="3024012" y="5942660"/>
                  <a:pt x="3066097" y="5942660"/>
                </a:cubicBezTo>
                <a:cubicBezTo>
                  <a:pt x="3738008" y="5942660"/>
                  <a:pt x="3738008" y="5942660"/>
                  <a:pt x="3738008" y="5942660"/>
                </a:cubicBezTo>
                <a:cubicBezTo>
                  <a:pt x="3781543" y="5942660"/>
                  <a:pt x="3820726" y="5919525"/>
                  <a:pt x="3842494" y="5881934"/>
                </a:cubicBezTo>
                <a:cubicBezTo>
                  <a:pt x="4177724" y="5302148"/>
                  <a:pt x="4177724" y="5302148"/>
                  <a:pt x="4177724" y="5302148"/>
                </a:cubicBezTo>
                <a:cubicBezTo>
                  <a:pt x="4199492" y="5266000"/>
                  <a:pt x="4199492" y="5219733"/>
                  <a:pt x="4177724" y="5183586"/>
                </a:cubicBezTo>
                <a:cubicBezTo>
                  <a:pt x="3842494" y="4603800"/>
                  <a:pt x="3842494" y="4603800"/>
                  <a:pt x="3842494" y="4603800"/>
                </a:cubicBezTo>
                <a:cubicBezTo>
                  <a:pt x="3831610" y="4585003"/>
                  <a:pt x="3816372" y="4569821"/>
                  <a:pt x="3798414" y="4559340"/>
                </a:cubicBezTo>
                <a:lnTo>
                  <a:pt x="3793313" y="4557203"/>
                </a:lnTo>
                <a:lnTo>
                  <a:pt x="3820657" y="4509913"/>
                </a:lnTo>
                <a:lnTo>
                  <a:pt x="3840991" y="4474742"/>
                </a:lnTo>
                <a:lnTo>
                  <a:pt x="3819900" y="4465898"/>
                </a:lnTo>
                <a:cubicBezTo>
                  <a:pt x="3808466" y="4462788"/>
                  <a:pt x="3796496" y="4461158"/>
                  <a:pt x="3784219" y="4461158"/>
                </a:cubicBezTo>
                <a:cubicBezTo>
                  <a:pt x="3026307" y="4461158"/>
                  <a:pt x="3026307" y="4461158"/>
                  <a:pt x="3026307" y="4461158"/>
                </a:cubicBezTo>
                <a:cubicBezTo>
                  <a:pt x="2978836" y="4461158"/>
                  <a:pt x="2933001" y="4487252"/>
                  <a:pt x="2910084" y="4529655"/>
                </a:cubicBezTo>
                <a:cubicBezTo>
                  <a:pt x="2530310" y="5183651"/>
                  <a:pt x="2530310" y="5183651"/>
                  <a:pt x="2530310" y="5183651"/>
                </a:cubicBezTo>
                <a:cubicBezTo>
                  <a:pt x="2505754" y="5224424"/>
                  <a:pt x="2505754" y="5276613"/>
                  <a:pt x="2530310" y="5317387"/>
                </a:cubicBezTo>
                <a:cubicBezTo>
                  <a:pt x="2577781" y="5399135"/>
                  <a:pt x="2619318" y="5470667"/>
                  <a:pt x="2655664" y="5533256"/>
                </a:cubicBezTo>
                <a:lnTo>
                  <a:pt x="2674015" y="5564857"/>
                </a:lnTo>
                <a:lnTo>
                  <a:pt x="2589005" y="5564857"/>
                </a:lnTo>
                <a:cubicBezTo>
                  <a:pt x="2324644" y="5564857"/>
                  <a:pt x="1901666" y="5564857"/>
                  <a:pt x="1224899" y="5564857"/>
                </a:cubicBezTo>
                <a:cubicBezTo>
                  <a:pt x="1111863" y="5564857"/>
                  <a:pt x="1002722" y="5502720"/>
                  <a:pt x="948151" y="5401750"/>
                </a:cubicBezTo>
                <a:cubicBezTo>
                  <a:pt x="948151" y="5401750"/>
                  <a:pt x="948151" y="5401750"/>
                  <a:pt x="43851" y="3844482"/>
                </a:cubicBezTo>
                <a:cubicBezTo>
                  <a:pt x="-14618" y="3747395"/>
                  <a:pt x="-14618" y="3623125"/>
                  <a:pt x="43851" y="3526038"/>
                </a:cubicBezTo>
                <a:cubicBezTo>
                  <a:pt x="43851" y="3526038"/>
                  <a:pt x="43851" y="3526038"/>
                  <a:pt x="948151" y="1968768"/>
                </a:cubicBezTo>
                <a:cubicBezTo>
                  <a:pt x="1002722" y="1867798"/>
                  <a:pt x="1111863" y="1805663"/>
                  <a:pt x="1224899" y="1805663"/>
                </a:cubicBezTo>
                <a:close/>
                <a:moveTo>
                  <a:pt x="4371720" y="257854"/>
                </a:moveTo>
                <a:cubicBezTo>
                  <a:pt x="5796146" y="257854"/>
                  <a:pt x="5796146" y="257854"/>
                  <a:pt x="5796146" y="257854"/>
                </a:cubicBezTo>
                <a:cubicBezTo>
                  <a:pt x="5868214" y="257854"/>
                  <a:pt x="5961481" y="309594"/>
                  <a:pt x="5999634" y="374270"/>
                </a:cubicBezTo>
                <a:cubicBezTo>
                  <a:pt x="6711846" y="1628971"/>
                  <a:pt x="6711846" y="1628971"/>
                  <a:pt x="6711846" y="1628971"/>
                </a:cubicBezTo>
                <a:cubicBezTo>
                  <a:pt x="6745761" y="1697958"/>
                  <a:pt x="6745761" y="1801438"/>
                  <a:pt x="6711846" y="1870427"/>
                </a:cubicBezTo>
                <a:cubicBezTo>
                  <a:pt x="5999634" y="3125126"/>
                  <a:pt x="5999634" y="3125126"/>
                  <a:pt x="5999634" y="3125126"/>
                </a:cubicBezTo>
                <a:cubicBezTo>
                  <a:pt x="5961481" y="3189803"/>
                  <a:pt x="5868214" y="3241542"/>
                  <a:pt x="5796146" y="3241542"/>
                </a:cubicBezTo>
                <a:lnTo>
                  <a:pt x="4371720" y="3241542"/>
                </a:lnTo>
                <a:cubicBezTo>
                  <a:pt x="4295413" y="3241542"/>
                  <a:pt x="4202148" y="3189803"/>
                  <a:pt x="4168233" y="3125126"/>
                </a:cubicBezTo>
                <a:cubicBezTo>
                  <a:pt x="3456020" y="1870427"/>
                  <a:pt x="3456020" y="1870427"/>
                  <a:pt x="3456020" y="1870427"/>
                </a:cubicBezTo>
                <a:cubicBezTo>
                  <a:pt x="3417865" y="1801438"/>
                  <a:pt x="3417865" y="1697958"/>
                  <a:pt x="3456020" y="1628971"/>
                </a:cubicBezTo>
                <a:cubicBezTo>
                  <a:pt x="4168233" y="374270"/>
                  <a:pt x="4168233" y="374270"/>
                  <a:pt x="4168233" y="374270"/>
                </a:cubicBezTo>
                <a:cubicBezTo>
                  <a:pt x="4202148" y="309594"/>
                  <a:pt x="4295413" y="257854"/>
                  <a:pt x="4371720" y="257854"/>
                </a:cubicBezTo>
                <a:close/>
                <a:moveTo>
                  <a:pt x="2350132" y="0"/>
                </a:moveTo>
                <a:cubicBezTo>
                  <a:pt x="3150522" y="0"/>
                  <a:pt x="3150522" y="0"/>
                  <a:pt x="3150522" y="0"/>
                </a:cubicBezTo>
                <a:cubicBezTo>
                  <a:pt x="3191018" y="0"/>
                  <a:pt x="3243425" y="29073"/>
                  <a:pt x="3264863" y="65415"/>
                </a:cubicBezTo>
                <a:cubicBezTo>
                  <a:pt x="3665057" y="770436"/>
                  <a:pt x="3665057" y="770436"/>
                  <a:pt x="3665057" y="770436"/>
                </a:cubicBezTo>
                <a:cubicBezTo>
                  <a:pt x="3684115" y="809200"/>
                  <a:pt x="3684115" y="867346"/>
                  <a:pt x="3665057" y="906111"/>
                </a:cubicBezTo>
                <a:cubicBezTo>
                  <a:pt x="3264863" y="1611131"/>
                  <a:pt x="3264863" y="1611131"/>
                  <a:pt x="3264863" y="1611131"/>
                </a:cubicBezTo>
                <a:cubicBezTo>
                  <a:pt x="3243425" y="1647474"/>
                  <a:pt x="3191018" y="1676547"/>
                  <a:pt x="3150522" y="1676547"/>
                </a:cubicBezTo>
                <a:lnTo>
                  <a:pt x="2350132" y="1676547"/>
                </a:lnTo>
                <a:cubicBezTo>
                  <a:pt x="2307254" y="1676547"/>
                  <a:pt x="2254848" y="1647474"/>
                  <a:pt x="2235791" y="1611131"/>
                </a:cubicBezTo>
                <a:cubicBezTo>
                  <a:pt x="1835596" y="906111"/>
                  <a:pt x="1835596" y="906111"/>
                  <a:pt x="1835596" y="906111"/>
                </a:cubicBezTo>
                <a:cubicBezTo>
                  <a:pt x="1814157" y="867346"/>
                  <a:pt x="1814157" y="809200"/>
                  <a:pt x="1835596" y="770436"/>
                </a:cubicBezTo>
                <a:cubicBezTo>
                  <a:pt x="2235791" y="65415"/>
                  <a:pt x="2235791" y="65415"/>
                  <a:pt x="2235791" y="65415"/>
                </a:cubicBezTo>
                <a:cubicBezTo>
                  <a:pt x="2254848" y="29073"/>
                  <a:pt x="2307254" y="0"/>
                  <a:pt x="2350132"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Cím 1">
            <a:extLst>
              <a:ext uri="{FF2B5EF4-FFF2-40B4-BE49-F238E27FC236}">
                <a16:creationId xmlns:a16="http://schemas.microsoft.com/office/drawing/2014/main" id="{06A0F5DA-A871-6D17-E018-2722BC53C1CD}"/>
              </a:ext>
            </a:extLst>
          </p:cNvPr>
          <p:cNvSpPr>
            <a:spLocks noGrp="1"/>
          </p:cNvSpPr>
          <p:nvPr>
            <p:ph type="title"/>
          </p:nvPr>
        </p:nvSpPr>
        <p:spPr>
          <a:xfrm>
            <a:off x="4252816" y="3350481"/>
            <a:ext cx="7009730" cy="686940"/>
          </a:xfrm>
        </p:spPr>
        <p:txBody>
          <a:bodyPr vert="horz" lIns="91440" tIns="45720" rIns="91440" bIns="45720" rtlCol="0" anchor="t">
            <a:noAutofit/>
          </a:bodyPr>
          <a:lstStyle/>
          <a:p>
            <a:pPr algn="ctr">
              <a:lnSpc>
                <a:spcPct val="100000"/>
              </a:lnSpc>
            </a:pPr>
            <a:r>
              <a:rPr lang="hu-HU" sz="4000" b="1" dirty="0" smtClean="0">
                <a:ea typeface="+mj-ea"/>
                <a:cs typeface="+mj-cs"/>
              </a:rPr>
              <a:t>Köszönöm a figyelmet!</a:t>
            </a:r>
            <a:endParaRPr lang="en-US" sz="4000" dirty="0">
              <a:ea typeface="+mj-ea"/>
              <a:cs typeface="+mj-cs"/>
            </a:endParaRPr>
          </a:p>
        </p:txBody>
      </p:sp>
      <p:sp>
        <p:nvSpPr>
          <p:cNvPr id="5" name="AutoShape 4">
            <a:extLst>
              <a:ext uri="{FF2B5EF4-FFF2-40B4-BE49-F238E27FC236}">
                <a16:creationId xmlns:a16="http://schemas.microsoft.com/office/drawing/2014/main" id="{ECDAA0FA-1393-F946-04D6-CF2136766B6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4" name="Kép 3">
            <a:extLst>
              <a:ext uri="{FF2B5EF4-FFF2-40B4-BE49-F238E27FC236}">
                <a16:creationId xmlns:a16="http://schemas.microsoft.com/office/drawing/2014/main" id="{675F7159-8DA5-AE19-8C37-7B77FF24EADB}"/>
              </a:ext>
            </a:extLst>
          </p:cNvPr>
          <p:cNvPicPr>
            <a:picLocks noChangeAspect="1"/>
          </p:cNvPicPr>
          <p:nvPr/>
        </p:nvPicPr>
        <p:blipFill>
          <a:blip r:embed="rId3"/>
          <a:stretch>
            <a:fillRect/>
          </a:stretch>
        </p:blipFill>
        <p:spPr>
          <a:xfrm>
            <a:off x="7212036" y="195575"/>
            <a:ext cx="4759858" cy="18948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Kép 5">
            <a:extLst>
              <a:ext uri="{FF2B5EF4-FFF2-40B4-BE49-F238E27FC236}">
                <a16:creationId xmlns:a16="http://schemas.microsoft.com/office/drawing/2014/main" id="{F79B095D-22A3-A36A-4CC9-C31A4A911B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3742" y="3350480"/>
            <a:ext cx="3048000" cy="1495425"/>
          </a:xfrm>
          <a:prstGeom prst="rect">
            <a:avLst/>
          </a:prstGeom>
        </p:spPr>
      </p:pic>
      <p:pic>
        <p:nvPicPr>
          <p:cNvPr id="11" name="Picture 6" descr="Erasmus+ Kommunikációs anyagok">
            <a:extLst>
              <a:ext uri="{FF2B5EF4-FFF2-40B4-BE49-F238E27FC236}">
                <a16:creationId xmlns:a16="http://schemas.microsoft.com/office/drawing/2014/main" id="{ECAC47BD-0B29-BDD5-B554-D38123946BD8}"/>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2658402" y="1142999"/>
            <a:ext cx="1313075" cy="268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145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1ED8053C-AF28-403A-90F2-67A100EDEC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Freeform: Shape 1036">
            <a:extLst>
              <a:ext uri="{FF2B5EF4-FFF2-40B4-BE49-F238E27FC236}">
                <a16:creationId xmlns:a16="http://schemas.microsoft.com/office/drawing/2014/main" id="{10BCDCE7-03A4-438B-9B4A-0F5E37C4C1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2677" y="456020"/>
            <a:ext cx="6737282" cy="6032228"/>
          </a:xfrm>
          <a:custGeom>
            <a:avLst/>
            <a:gdLst>
              <a:gd name="connsiteX0" fmla="*/ 3069307 w 6737282"/>
              <a:gd name="connsiteY0" fmla="*/ 4550727 h 6032228"/>
              <a:gd name="connsiteX1" fmla="*/ 3741218 w 6737282"/>
              <a:gd name="connsiteY1" fmla="*/ 4550727 h 6032228"/>
              <a:gd name="connsiteX2" fmla="*/ 3772850 w 6737282"/>
              <a:gd name="connsiteY2" fmla="*/ 4554928 h 6032228"/>
              <a:gd name="connsiteX3" fmla="*/ 3794605 w 6737282"/>
              <a:gd name="connsiteY3" fmla="*/ 4564050 h 6032228"/>
              <a:gd name="connsiteX4" fmla="*/ 3781310 w 6737282"/>
              <a:gd name="connsiteY4" fmla="*/ 4587045 h 6032228"/>
              <a:gd name="connsiteX5" fmla="*/ 3310252 w 6737282"/>
              <a:gd name="connsiteY5" fmla="*/ 5401750 h 6032228"/>
              <a:gd name="connsiteX6" fmla="*/ 3029607 w 6737282"/>
              <a:gd name="connsiteY6" fmla="*/ 5564857 h 6032228"/>
              <a:gd name="connsiteX7" fmla="*/ 2804017 w 6737282"/>
              <a:gd name="connsiteY7" fmla="*/ 5564857 h 6032228"/>
              <a:gd name="connsiteX8" fmla="*/ 2777701 w 6737282"/>
              <a:gd name="connsiteY8" fmla="*/ 5564857 h 6032228"/>
              <a:gd name="connsiteX9" fmla="*/ 2752589 w 6737282"/>
              <a:gd name="connsiteY9" fmla="*/ 5521614 h 6032228"/>
              <a:gd name="connsiteX10" fmla="*/ 2629590 w 6737282"/>
              <a:gd name="connsiteY10" fmla="*/ 5309799 h 6032228"/>
              <a:gd name="connsiteX11" fmla="*/ 2629590 w 6737282"/>
              <a:gd name="connsiteY11" fmla="*/ 5191240 h 6032228"/>
              <a:gd name="connsiteX12" fmla="*/ 2966272 w 6737282"/>
              <a:gd name="connsiteY12" fmla="*/ 4611452 h 6032228"/>
              <a:gd name="connsiteX13" fmla="*/ 3069307 w 6737282"/>
              <a:gd name="connsiteY13" fmla="*/ 4550727 h 6032228"/>
              <a:gd name="connsiteX14" fmla="*/ 1224899 w 6737282"/>
              <a:gd name="connsiteY14" fmla="*/ 1805663 h 6032228"/>
              <a:gd name="connsiteX15" fmla="*/ 3029607 w 6737282"/>
              <a:gd name="connsiteY15" fmla="*/ 1805663 h 6032228"/>
              <a:gd name="connsiteX16" fmla="*/ 3310252 w 6737282"/>
              <a:gd name="connsiteY16" fmla="*/ 1968768 h 6032228"/>
              <a:gd name="connsiteX17" fmla="*/ 4210657 w 6737282"/>
              <a:gd name="connsiteY17" fmla="*/ 3526038 h 6032228"/>
              <a:gd name="connsiteX18" fmla="*/ 4210657 w 6737282"/>
              <a:gd name="connsiteY18" fmla="*/ 3844482 h 6032228"/>
              <a:gd name="connsiteX19" fmla="*/ 3876331 w 6737282"/>
              <a:gd name="connsiteY19" fmla="*/ 4422707 h 6032228"/>
              <a:gd name="connsiteX20" fmla="*/ 3848154 w 6737282"/>
              <a:gd name="connsiteY20" fmla="*/ 4471437 h 6032228"/>
              <a:gd name="connsiteX21" fmla="*/ 3849146 w 6737282"/>
              <a:gd name="connsiteY21" fmla="*/ 4471853 h 6032228"/>
              <a:gd name="connsiteX22" fmla="*/ 3898870 w 6737282"/>
              <a:gd name="connsiteY22" fmla="*/ 4522003 h 6032228"/>
              <a:gd name="connsiteX23" fmla="*/ 4277006 w 6737282"/>
              <a:gd name="connsiteY23" fmla="*/ 5175999 h 6032228"/>
              <a:gd name="connsiteX24" fmla="*/ 4277006 w 6737282"/>
              <a:gd name="connsiteY24" fmla="*/ 5309735 h 6032228"/>
              <a:gd name="connsiteX25" fmla="*/ 3898870 w 6737282"/>
              <a:gd name="connsiteY25" fmla="*/ 5963729 h 6032228"/>
              <a:gd name="connsiteX26" fmla="*/ 3781007 w 6737282"/>
              <a:gd name="connsiteY26" fmla="*/ 6032228 h 6032228"/>
              <a:gd name="connsiteX27" fmla="*/ 3023096 w 6737282"/>
              <a:gd name="connsiteY27" fmla="*/ 6032228 h 6032228"/>
              <a:gd name="connsiteX28" fmla="*/ 2906872 w 6737282"/>
              <a:gd name="connsiteY28" fmla="*/ 5963729 h 6032228"/>
              <a:gd name="connsiteX29" fmla="*/ 2703170 w 6737282"/>
              <a:gd name="connsiteY29" fmla="*/ 5612942 h 6032228"/>
              <a:gd name="connsiteX30" fmla="*/ 2680159 w 6737282"/>
              <a:gd name="connsiteY30" fmla="*/ 5573313 h 6032228"/>
              <a:gd name="connsiteX31" fmla="*/ 2698265 w 6737282"/>
              <a:gd name="connsiteY31" fmla="*/ 5573313 h 6032228"/>
              <a:gd name="connsiteX32" fmla="*/ 2783846 w 6737282"/>
              <a:gd name="connsiteY32" fmla="*/ 5573313 h 6032228"/>
              <a:gd name="connsiteX33" fmla="*/ 2821023 w 6737282"/>
              <a:gd name="connsiteY33" fmla="*/ 5637336 h 6032228"/>
              <a:gd name="connsiteX34" fmla="*/ 2963060 w 6737282"/>
              <a:gd name="connsiteY34" fmla="*/ 5881934 h 6032228"/>
              <a:gd name="connsiteX35" fmla="*/ 3066097 w 6737282"/>
              <a:gd name="connsiteY35" fmla="*/ 5942660 h 6032228"/>
              <a:gd name="connsiteX36" fmla="*/ 3738008 w 6737282"/>
              <a:gd name="connsiteY36" fmla="*/ 5942660 h 6032228"/>
              <a:gd name="connsiteX37" fmla="*/ 3842494 w 6737282"/>
              <a:gd name="connsiteY37" fmla="*/ 5881934 h 6032228"/>
              <a:gd name="connsiteX38" fmla="*/ 4177724 w 6737282"/>
              <a:gd name="connsiteY38" fmla="*/ 5302148 h 6032228"/>
              <a:gd name="connsiteX39" fmla="*/ 4177724 w 6737282"/>
              <a:gd name="connsiteY39" fmla="*/ 5183586 h 6032228"/>
              <a:gd name="connsiteX40" fmla="*/ 3842494 w 6737282"/>
              <a:gd name="connsiteY40" fmla="*/ 4603800 h 6032228"/>
              <a:gd name="connsiteX41" fmla="*/ 3798414 w 6737282"/>
              <a:gd name="connsiteY41" fmla="*/ 4559340 h 6032228"/>
              <a:gd name="connsiteX42" fmla="*/ 3793313 w 6737282"/>
              <a:gd name="connsiteY42" fmla="*/ 4557203 h 6032228"/>
              <a:gd name="connsiteX43" fmla="*/ 3820657 w 6737282"/>
              <a:gd name="connsiteY43" fmla="*/ 4509913 h 6032228"/>
              <a:gd name="connsiteX44" fmla="*/ 3840991 w 6737282"/>
              <a:gd name="connsiteY44" fmla="*/ 4474742 h 6032228"/>
              <a:gd name="connsiteX45" fmla="*/ 3819900 w 6737282"/>
              <a:gd name="connsiteY45" fmla="*/ 4465898 h 6032228"/>
              <a:gd name="connsiteX46" fmla="*/ 3784219 w 6737282"/>
              <a:gd name="connsiteY46" fmla="*/ 4461158 h 6032228"/>
              <a:gd name="connsiteX47" fmla="*/ 3026307 w 6737282"/>
              <a:gd name="connsiteY47" fmla="*/ 4461158 h 6032228"/>
              <a:gd name="connsiteX48" fmla="*/ 2910084 w 6737282"/>
              <a:gd name="connsiteY48" fmla="*/ 4529655 h 6032228"/>
              <a:gd name="connsiteX49" fmla="*/ 2530310 w 6737282"/>
              <a:gd name="connsiteY49" fmla="*/ 5183651 h 6032228"/>
              <a:gd name="connsiteX50" fmla="*/ 2530310 w 6737282"/>
              <a:gd name="connsiteY50" fmla="*/ 5317387 h 6032228"/>
              <a:gd name="connsiteX51" fmla="*/ 2655664 w 6737282"/>
              <a:gd name="connsiteY51" fmla="*/ 5533256 h 6032228"/>
              <a:gd name="connsiteX52" fmla="*/ 2674015 w 6737282"/>
              <a:gd name="connsiteY52" fmla="*/ 5564857 h 6032228"/>
              <a:gd name="connsiteX53" fmla="*/ 2589005 w 6737282"/>
              <a:gd name="connsiteY53" fmla="*/ 5564857 h 6032228"/>
              <a:gd name="connsiteX54" fmla="*/ 1224899 w 6737282"/>
              <a:gd name="connsiteY54" fmla="*/ 5564857 h 6032228"/>
              <a:gd name="connsiteX55" fmla="*/ 948151 w 6737282"/>
              <a:gd name="connsiteY55" fmla="*/ 5401750 h 6032228"/>
              <a:gd name="connsiteX56" fmla="*/ 43851 w 6737282"/>
              <a:gd name="connsiteY56" fmla="*/ 3844482 h 6032228"/>
              <a:gd name="connsiteX57" fmla="*/ 43851 w 6737282"/>
              <a:gd name="connsiteY57" fmla="*/ 3526038 h 6032228"/>
              <a:gd name="connsiteX58" fmla="*/ 948151 w 6737282"/>
              <a:gd name="connsiteY58" fmla="*/ 1968768 h 6032228"/>
              <a:gd name="connsiteX59" fmla="*/ 1224899 w 6737282"/>
              <a:gd name="connsiteY59" fmla="*/ 1805663 h 6032228"/>
              <a:gd name="connsiteX60" fmla="*/ 4371720 w 6737282"/>
              <a:gd name="connsiteY60" fmla="*/ 257854 h 6032228"/>
              <a:gd name="connsiteX61" fmla="*/ 5796146 w 6737282"/>
              <a:gd name="connsiteY61" fmla="*/ 257854 h 6032228"/>
              <a:gd name="connsiteX62" fmla="*/ 5999634 w 6737282"/>
              <a:gd name="connsiteY62" fmla="*/ 374270 h 6032228"/>
              <a:gd name="connsiteX63" fmla="*/ 6711846 w 6737282"/>
              <a:gd name="connsiteY63" fmla="*/ 1628971 h 6032228"/>
              <a:gd name="connsiteX64" fmla="*/ 6711846 w 6737282"/>
              <a:gd name="connsiteY64" fmla="*/ 1870427 h 6032228"/>
              <a:gd name="connsiteX65" fmla="*/ 5999634 w 6737282"/>
              <a:gd name="connsiteY65" fmla="*/ 3125126 h 6032228"/>
              <a:gd name="connsiteX66" fmla="*/ 5796146 w 6737282"/>
              <a:gd name="connsiteY66" fmla="*/ 3241542 h 6032228"/>
              <a:gd name="connsiteX67" fmla="*/ 4371720 w 6737282"/>
              <a:gd name="connsiteY67" fmla="*/ 3241542 h 6032228"/>
              <a:gd name="connsiteX68" fmla="*/ 4168233 w 6737282"/>
              <a:gd name="connsiteY68" fmla="*/ 3125126 h 6032228"/>
              <a:gd name="connsiteX69" fmla="*/ 3456020 w 6737282"/>
              <a:gd name="connsiteY69" fmla="*/ 1870427 h 6032228"/>
              <a:gd name="connsiteX70" fmla="*/ 3456020 w 6737282"/>
              <a:gd name="connsiteY70" fmla="*/ 1628971 h 6032228"/>
              <a:gd name="connsiteX71" fmla="*/ 4168233 w 6737282"/>
              <a:gd name="connsiteY71" fmla="*/ 374270 h 6032228"/>
              <a:gd name="connsiteX72" fmla="*/ 4371720 w 6737282"/>
              <a:gd name="connsiteY72" fmla="*/ 257854 h 6032228"/>
              <a:gd name="connsiteX73" fmla="*/ 2350132 w 6737282"/>
              <a:gd name="connsiteY73" fmla="*/ 0 h 6032228"/>
              <a:gd name="connsiteX74" fmla="*/ 3150522 w 6737282"/>
              <a:gd name="connsiteY74" fmla="*/ 0 h 6032228"/>
              <a:gd name="connsiteX75" fmla="*/ 3264863 w 6737282"/>
              <a:gd name="connsiteY75" fmla="*/ 65415 h 6032228"/>
              <a:gd name="connsiteX76" fmla="*/ 3665057 w 6737282"/>
              <a:gd name="connsiteY76" fmla="*/ 770436 h 6032228"/>
              <a:gd name="connsiteX77" fmla="*/ 3665057 w 6737282"/>
              <a:gd name="connsiteY77" fmla="*/ 906111 h 6032228"/>
              <a:gd name="connsiteX78" fmla="*/ 3264863 w 6737282"/>
              <a:gd name="connsiteY78" fmla="*/ 1611131 h 6032228"/>
              <a:gd name="connsiteX79" fmla="*/ 3150522 w 6737282"/>
              <a:gd name="connsiteY79" fmla="*/ 1676547 h 6032228"/>
              <a:gd name="connsiteX80" fmla="*/ 2350132 w 6737282"/>
              <a:gd name="connsiteY80" fmla="*/ 1676547 h 6032228"/>
              <a:gd name="connsiteX81" fmla="*/ 2235791 w 6737282"/>
              <a:gd name="connsiteY81" fmla="*/ 1611131 h 6032228"/>
              <a:gd name="connsiteX82" fmla="*/ 1835596 w 6737282"/>
              <a:gd name="connsiteY82" fmla="*/ 906111 h 6032228"/>
              <a:gd name="connsiteX83" fmla="*/ 1835596 w 6737282"/>
              <a:gd name="connsiteY83" fmla="*/ 770436 h 6032228"/>
              <a:gd name="connsiteX84" fmla="*/ 2235791 w 6737282"/>
              <a:gd name="connsiteY84" fmla="*/ 65415 h 6032228"/>
              <a:gd name="connsiteX85" fmla="*/ 2350132 w 6737282"/>
              <a:gd name="connsiteY85" fmla="*/ 0 h 603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737282" h="6032228">
                <a:moveTo>
                  <a:pt x="3069307" y="4550727"/>
                </a:moveTo>
                <a:cubicBezTo>
                  <a:pt x="3069307" y="4550727"/>
                  <a:pt x="3069307" y="4550727"/>
                  <a:pt x="3741218" y="4550727"/>
                </a:cubicBezTo>
                <a:cubicBezTo>
                  <a:pt x="3752102" y="4550727"/>
                  <a:pt x="3762715" y="4552172"/>
                  <a:pt x="3772850" y="4554928"/>
                </a:cubicBezTo>
                <a:lnTo>
                  <a:pt x="3794605" y="4564050"/>
                </a:lnTo>
                <a:lnTo>
                  <a:pt x="3781310" y="4587045"/>
                </a:lnTo>
                <a:cubicBezTo>
                  <a:pt x="3661093" y="4794962"/>
                  <a:pt x="3507216" y="5061097"/>
                  <a:pt x="3310252" y="5401750"/>
                </a:cubicBezTo>
                <a:cubicBezTo>
                  <a:pt x="3251786" y="5502720"/>
                  <a:pt x="3146542" y="5564857"/>
                  <a:pt x="3029607" y="5564857"/>
                </a:cubicBezTo>
                <a:cubicBezTo>
                  <a:pt x="3029607" y="5564857"/>
                  <a:pt x="3029607" y="5564857"/>
                  <a:pt x="2804017" y="5564857"/>
                </a:cubicBezTo>
                <a:lnTo>
                  <a:pt x="2777701" y="5564857"/>
                </a:lnTo>
                <a:lnTo>
                  <a:pt x="2752589" y="5521614"/>
                </a:lnTo>
                <a:cubicBezTo>
                  <a:pt x="2717623" y="5461398"/>
                  <a:pt x="2676936" y="5391332"/>
                  <a:pt x="2629590" y="5309799"/>
                </a:cubicBezTo>
                <a:cubicBezTo>
                  <a:pt x="2607824" y="5273652"/>
                  <a:pt x="2607824" y="5227386"/>
                  <a:pt x="2629590" y="5191240"/>
                </a:cubicBezTo>
                <a:cubicBezTo>
                  <a:pt x="2629590" y="5191240"/>
                  <a:pt x="2629590" y="5191240"/>
                  <a:pt x="2966272" y="4611452"/>
                </a:cubicBezTo>
                <a:cubicBezTo>
                  <a:pt x="2986590" y="4573861"/>
                  <a:pt x="3027221" y="4550727"/>
                  <a:pt x="3069307" y="4550727"/>
                </a:cubicBezTo>
                <a:close/>
                <a:moveTo>
                  <a:pt x="1224899" y="1805663"/>
                </a:moveTo>
                <a:cubicBezTo>
                  <a:pt x="1224899" y="1805663"/>
                  <a:pt x="1224899" y="1805663"/>
                  <a:pt x="3029607" y="1805663"/>
                </a:cubicBezTo>
                <a:cubicBezTo>
                  <a:pt x="3146542" y="1805663"/>
                  <a:pt x="3251786" y="1867798"/>
                  <a:pt x="3310252" y="1968768"/>
                </a:cubicBezTo>
                <a:cubicBezTo>
                  <a:pt x="3310252" y="1968768"/>
                  <a:pt x="3310252" y="1968768"/>
                  <a:pt x="4210657" y="3526038"/>
                </a:cubicBezTo>
                <a:cubicBezTo>
                  <a:pt x="4269126" y="3623125"/>
                  <a:pt x="4269126" y="3747395"/>
                  <a:pt x="4210657" y="3844482"/>
                </a:cubicBezTo>
                <a:cubicBezTo>
                  <a:pt x="4210657" y="3844482"/>
                  <a:pt x="4210657" y="3844482"/>
                  <a:pt x="3876331" y="4422707"/>
                </a:cubicBezTo>
                <a:lnTo>
                  <a:pt x="3848154" y="4471437"/>
                </a:lnTo>
                <a:lnTo>
                  <a:pt x="3849146" y="4471853"/>
                </a:lnTo>
                <a:cubicBezTo>
                  <a:pt x="3869404" y="4483677"/>
                  <a:pt x="3886591" y="4500801"/>
                  <a:pt x="3898870" y="4522003"/>
                </a:cubicBezTo>
                <a:cubicBezTo>
                  <a:pt x="3898870" y="4522003"/>
                  <a:pt x="3898870" y="4522003"/>
                  <a:pt x="4277006" y="5175999"/>
                </a:cubicBezTo>
                <a:cubicBezTo>
                  <a:pt x="4301561" y="5216772"/>
                  <a:pt x="4301561" y="5268961"/>
                  <a:pt x="4277006" y="5309735"/>
                </a:cubicBezTo>
                <a:cubicBezTo>
                  <a:pt x="4277006" y="5309735"/>
                  <a:pt x="4277006" y="5309735"/>
                  <a:pt x="3898870" y="5963729"/>
                </a:cubicBezTo>
                <a:cubicBezTo>
                  <a:pt x="3874314" y="6006133"/>
                  <a:pt x="3830116" y="6032228"/>
                  <a:pt x="3781007" y="6032228"/>
                </a:cubicBezTo>
                <a:cubicBezTo>
                  <a:pt x="3781007" y="6032228"/>
                  <a:pt x="3781007" y="6032228"/>
                  <a:pt x="3023096" y="6032228"/>
                </a:cubicBezTo>
                <a:cubicBezTo>
                  <a:pt x="2975623" y="6032228"/>
                  <a:pt x="2929790" y="6006133"/>
                  <a:pt x="2906872" y="5963729"/>
                </a:cubicBezTo>
                <a:cubicBezTo>
                  <a:pt x="2906872" y="5963729"/>
                  <a:pt x="2906872" y="5963729"/>
                  <a:pt x="2703170" y="5612942"/>
                </a:cubicBezTo>
                <a:lnTo>
                  <a:pt x="2680159" y="5573313"/>
                </a:lnTo>
                <a:lnTo>
                  <a:pt x="2698265" y="5573313"/>
                </a:lnTo>
                <a:lnTo>
                  <a:pt x="2783846" y="5573313"/>
                </a:lnTo>
                <a:lnTo>
                  <a:pt x="2821023" y="5637336"/>
                </a:lnTo>
                <a:cubicBezTo>
                  <a:pt x="2963060" y="5881934"/>
                  <a:pt x="2963060" y="5881934"/>
                  <a:pt x="2963060" y="5881934"/>
                </a:cubicBezTo>
                <a:cubicBezTo>
                  <a:pt x="2983378" y="5919525"/>
                  <a:pt x="3024012" y="5942660"/>
                  <a:pt x="3066097" y="5942660"/>
                </a:cubicBezTo>
                <a:cubicBezTo>
                  <a:pt x="3738008" y="5942660"/>
                  <a:pt x="3738008" y="5942660"/>
                  <a:pt x="3738008" y="5942660"/>
                </a:cubicBezTo>
                <a:cubicBezTo>
                  <a:pt x="3781543" y="5942660"/>
                  <a:pt x="3820726" y="5919525"/>
                  <a:pt x="3842494" y="5881934"/>
                </a:cubicBezTo>
                <a:cubicBezTo>
                  <a:pt x="4177724" y="5302148"/>
                  <a:pt x="4177724" y="5302148"/>
                  <a:pt x="4177724" y="5302148"/>
                </a:cubicBezTo>
                <a:cubicBezTo>
                  <a:pt x="4199492" y="5266000"/>
                  <a:pt x="4199492" y="5219733"/>
                  <a:pt x="4177724" y="5183586"/>
                </a:cubicBezTo>
                <a:cubicBezTo>
                  <a:pt x="3842494" y="4603800"/>
                  <a:pt x="3842494" y="4603800"/>
                  <a:pt x="3842494" y="4603800"/>
                </a:cubicBezTo>
                <a:cubicBezTo>
                  <a:pt x="3831610" y="4585003"/>
                  <a:pt x="3816372" y="4569821"/>
                  <a:pt x="3798414" y="4559340"/>
                </a:cubicBezTo>
                <a:lnTo>
                  <a:pt x="3793313" y="4557203"/>
                </a:lnTo>
                <a:lnTo>
                  <a:pt x="3820657" y="4509913"/>
                </a:lnTo>
                <a:lnTo>
                  <a:pt x="3840991" y="4474742"/>
                </a:lnTo>
                <a:lnTo>
                  <a:pt x="3819900" y="4465898"/>
                </a:lnTo>
                <a:cubicBezTo>
                  <a:pt x="3808466" y="4462788"/>
                  <a:pt x="3796496" y="4461158"/>
                  <a:pt x="3784219" y="4461158"/>
                </a:cubicBezTo>
                <a:cubicBezTo>
                  <a:pt x="3026307" y="4461158"/>
                  <a:pt x="3026307" y="4461158"/>
                  <a:pt x="3026307" y="4461158"/>
                </a:cubicBezTo>
                <a:cubicBezTo>
                  <a:pt x="2978836" y="4461158"/>
                  <a:pt x="2933001" y="4487252"/>
                  <a:pt x="2910084" y="4529655"/>
                </a:cubicBezTo>
                <a:cubicBezTo>
                  <a:pt x="2530310" y="5183651"/>
                  <a:pt x="2530310" y="5183651"/>
                  <a:pt x="2530310" y="5183651"/>
                </a:cubicBezTo>
                <a:cubicBezTo>
                  <a:pt x="2505754" y="5224424"/>
                  <a:pt x="2505754" y="5276613"/>
                  <a:pt x="2530310" y="5317387"/>
                </a:cubicBezTo>
                <a:cubicBezTo>
                  <a:pt x="2577781" y="5399135"/>
                  <a:pt x="2619318" y="5470667"/>
                  <a:pt x="2655664" y="5533256"/>
                </a:cubicBezTo>
                <a:lnTo>
                  <a:pt x="2674015" y="5564857"/>
                </a:lnTo>
                <a:lnTo>
                  <a:pt x="2589005" y="5564857"/>
                </a:lnTo>
                <a:cubicBezTo>
                  <a:pt x="2324644" y="5564857"/>
                  <a:pt x="1901666" y="5564857"/>
                  <a:pt x="1224899" y="5564857"/>
                </a:cubicBezTo>
                <a:cubicBezTo>
                  <a:pt x="1111863" y="5564857"/>
                  <a:pt x="1002722" y="5502720"/>
                  <a:pt x="948151" y="5401750"/>
                </a:cubicBezTo>
                <a:cubicBezTo>
                  <a:pt x="948151" y="5401750"/>
                  <a:pt x="948151" y="5401750"/>
                  <a:pt x="43851" y="3844482"/>
                </a:cubicBezTo>
                <a:cubicBezTo>
                  <a:pt x="-14618" y="3747395"/>
                  <a:pt x="-14618" y="3623125"/>
                  <a:pt x="43851" y="3526038"/>
                </a:cubicBezTo>
                <a:cubicBezTo>
                  <a:pt x="43851" y="3526038"/>
                  <a:pt x="43851" y="3526038"/>
                  <a:pt x="948151" y="1968768"/>
                </a:cubicBezTo>
                <a:cubicBezTo>
                  <a:pt x="1002722" y="1867798"/>
                  <a:pt x="1111863" y="1805663"/>
                  <a:pt x="1224899" y="1805663"/>
                </a:cubicBezTo>
                <a:close/>
                <a:moveTo>
                  <a:pt x="4371720" y="257854"/>
                </a:moveTo>
                <a:cubicBezTo>
                  <a:pt x="5796146" y="257854"/>
                  <a:pt x="5796146" y="257854"/>
                  <a:pt x="5796146" y="257854"/>
                </a:cubicBezTo>
                <a:cubicBezTo>
                  <a:pt x="5868214" y="257854"/>
                  <a:pt x="5961481" y="309594"/>
                  <a:pt x="5999634" y="374270"/>
                </a:cubicBezTo>
                <a:cubicBezTo>
                  <a:pt x="6711846" y="1628971"/>
                  <a:pt x="6711846" y="1628971"/>
                  <a:pt x="6711846" y="1628971"/>
                </a:cubicBezTo>
                <a:cubicBezTo>
                  <a:pt x="6745761" y="1697958"/>
                  <a:pt x="6745761" y="1801438"/>
                  <a:pt x="6711846" y="1870427"/>
                </a:cubicBezTo>
                <a:cubicBezTo>
                  <a:pt x="5999634" y="3125126"/>
                  <a:pt x="5999634" y="3125126"/>
                  <a:pt x="5999634" y="3125126"/>
                </a:cubicBezTo>
                <a:cubicBezTo>
                  <a:pt x="5961481" y="3189803"/>
                  <a:pt x="5868214" y="3241542"/>
                  <a:pt x="5796146" y="3241542"/>
                </a:cubicBezTo>
                <a:lnTo>
                  <a:pt x="4371720" y="3241542"/>
                </a:lnTo>
                <a:cubicBezTo>
                  <a:pt x="4295413" y="3241542"/>
                  <a:pt x="4202148" y="3189803"/>
                  <a:pt x="4168233" y="3125126"/>
                </a:cubicBezTo>
                <a:cubicBezTo>
                  <a:pt x="3456020" y="1870427"/>
                  <a:pt x="3456020" y="1870427"/>
                  <a:pt x="3456020" y="1870427"/>
                </a:cubicBezTo>
                <a:cubicBezTo>
                  <a:pt x="3417865" y="1801438"/>
                  <a:pt x="3417865" y="1697958"/>
                  <a:pt x="3456020" y="1628971"/>
                </a:cubicBezTo>
                <a:cubicBezTo>
                  <a:pt x="4168233" y="374270"/>
                  <a:pt x="4168233" y="374270"/>
                  <a:pt x="4168233" y="374270"/>
                </a:cubicBezTo>
                <a:cubicBezTo>
                  <a:pt x="4202148" y="309594"/>
                  <a:pt x="4295413" y="257854"/>
                  <a:pt x="4371720" y="257854"/>
                </a:cubicBezTo>
                <a:close/>
                <a:moveTo>
                  <a:pt x="2350132" y="0"/>
                </a:moveTo>
                <a:cubicBezTo>
                  <a:pt x="3150522" y="0"/>
                  <a:pt x="3150522" y="0"/>
                  <a:pt x="3150522" y="0"/>
                </a:cubicBezTo>
                <a:cubicBezTo>
                  <a:pt x="3191018" y="0"/>
                  <a:pt x="3243425" y="29073"/>
                  <a:pt x="3264863" y="65415"/>
                </a:cubicBezTo>
                <a:cubicBezTo>
                  <a:pt x="3665057" y="770436"/>
                  <a:pt x="3665057" y="770436"/>
                  <a:pt x="3665057" y="770436"/>
                </a:cubicBezTo>
                <a:cubicBezTo>
                  <a:pt x="3684115" y="809200"/>
                  <a:pt x="3684115" y="867346"/>
                  <a:pt x="3665057" y="906111"/>
                </a:cubicBezTo>
                <a:cubicBezTo>
                  <a:pt x="3264863" y="1611131"/>
                  <a:pt x="3264863" y="1611131"/>
                  <a:pt x="3264863" y="1611131"/>
                </a:cubicBezTo>
                <a:cubicBezTo>
                  <a:pt x="3243425" y="1647474"/>
                  <a:pt x="3191018" y="1676547"/>
                  <a:pt x="3150522" y="1676547"/>
                </a:cubicBezTo>
                <a:lnTo>
                  <a:pt x="2350132" y="1676547"/>
                </a:lnTo>
                <a:cubicBezTo>
                  <a:pt x="2307254" y="1676547"/>
                  <a:pt x="2254848" y="1647474"/>
                  <a:pt x="2235791" y="1611131"/>
                </a:cubicBezTo>
                <a:cubicBezTo>
                  <a:pt x="1835596" y="906111"/>
                  <a:pt x="1835596" y="906111"/>
                  <a:pt x="1835596" y="906111"/>
                </a:cubicBezTo>
                <a:cubicBezTo>
                  <a:pt x="1814157" y="867346"/>
                  <a:pt x="1814157" y="809200"/>
                  <a:pt x="1835596" y="770436"/>
                </a:cubicBezTo>
                <a:cubicBezTo>
                  <a:pt x="2235791" y="65415"/>
                  <a:pt x="2235791" y="65415"/>
                  <a:pt x="2235791" y="65415"/>
                </a:cubicBezTo>
                <a:cubicBezTo>
                  <a:pt x="2254848" y="29073"/>
                  <a:pt x="2307254" y="0"/>
                  <a:pt x="2350132"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AutoShape 4">
            <a:extLst>
              <a:ext uri="{FF2B5EF4-FFF2-40B4-BE49-F238E27FC236}">
                <a16:creationId xmlns:a16="http://schemas.microsoft.com/office/drawing/2014/main" id="{ECDAA0FA-1393-F946-04D6-CF2136766B6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12" name="Picture 6" descr="Erasmus+ Kommunikációs anyagok">
            <a:extLst>
              <a:ext uri="{FF2B5EF4-FFF2-40B4-BE49-F238E27FC236}">
                <a16:creationId xmlns:a16="http://schemas.microsoft.com/office/drawing/2014/main" id="{ECAC47BD-0B29-BDD5-B554-D38123946BD8}"/>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658402" y="1142999"/>
            <a:ext cx="1313075" cy="268831"/>
          </a:xfrm>
          <a:prstGeom prst="rect">
            <a:avLst/>
          </a:prstGeom>
          <a:noFill/>
          <a:extLst>
            <a:ext uri="{909E8E84-426E-40DD-AFC4-6F175D3DCCD1}">
              <a14:hiddenFill xmlns:a14="http://schemas.microsoft.com/office/drawing/2010/main">
                <a:solidFill>
                  <a:srgbClr val="FFFFFF"/>
                </a:solidFill>
              </a14:hiddenFill>
            </a:ext>
          </a:extLst>
        </p:spPr>
      </p:pic>
      <p:pic>
        <p:nvPicPr>
          <p:cNvPr id="6" name="Kép 5">
            <a:extLst>
              <a:ext uri="{FF2B5EF4-FFF2-40B4-BE49-F238E27FC236}">
                <a16:creationId xmlns:a16="http://schemas.microsoft.com/office/drawing/2014/main" id="{F79B095D-22A3-A36A-4CC9-C31A4A911B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3742" y="3350480"/>
            <a:ext cx="3048000" cy="1495425"/>
          </a:xfrm>
          <a:prstGeom prst="rect">
            <a:avLst/>
          </a:prstGeom>
        </p:spPr>
      </p:pic>
      <p:sp>
        <p:nvSpPr>
          <p:cNvPr id="3" name="Cím 2"/>
          <p:cNvSpPr>
            <a:spLocks noGrp="1"/>
          </p:cNvSpPr>
          <p:nvPr>
            <p:ph type="title"/>
          </p:nvPr>
        </p:nvSpPr>
        <p:spPr>
          <a:xfrm>
            <a:off x="4252816" y="86268"/>
            <a:ext cx="7693241" cy="1325563"/>
          </a:xfrm>
        </p:spPr>
        <p:txBody>
          <a:bodyPr/>
          <a:lstStyle/>
          <a:p>
            <a:pPr algn="ctr"/>
            <a:r>
              <a:rPr lang="hu-HU" dirty="0" smtClean="0"/>
              <a:t>A projektek megvalósításának általános jellemzői </a:t>
            </a:r>
            <a:r>
              <a:rPr lang="hu-HU" sz="1800" dirty="0" smtClean="0"/>
              <a:t>(1)</a:t>
            </a:r>
            <a:endParaRPr lang="hu-HU" sz="1800" dirty="0"/>
          </a:p>
        </p:txBody>
      </p:sp>
      <p:sp>
        <p:nvSpPr>
          <p:cNvPr id="10" name="Tartalom helye 2">
            <a:extLst>
              <a:ext uri="{FF2B5EF4-FFF2-40B4-BE49-F238E27FC236}">
                <a16:creationId xmlns:a16="http://schemas.microsoft.com/office/drawing/2014/main" id="{412B779E-FB16-2D9B-3AA4-850CA836FA92}"/>
              </a:ext>
            </a:extLst>
          </p:cNvPr>
          <p:cNvSpPr>
            <a:spLocks noGrp="1"/>
          </p:cNvSpPr>
          <p:nvPr>
            <p:ph idx="1"/>
          </p:nvPr>
        </p:nvSpPr>
        <p:spPr>
          <a:xfrm>
            <a:off x="5133706" y="1209675"/>
            <a:ext cx="6505300" cy="5060496"/>
          </a:xfrm>
        </p:spPr>
        <p:txBody>
          <a:bodyPr anchor="t">
            <a:normAutofit fontScale="92500"/>
          </a:bodyPr>
          <a:lstStyle/>
          <a:p>
            <a:pPr indent="0" algn="just">
              <a:lnSpc>
                <a:spcPct val="115000"/>
              </a:lnSpc>
              <a:spcAft>
                <a:spcPts val="800"/>
              </a:spcAft>
              <a:buNone/>
            </a:pPr>
            <a:r>
              <a:rPr lang="hu-HU" b="1" u="sng" dirty="0" smtClean="0">
                <a:effectLst/>
                <a:latin typeface="Calibri" panose="020F0502020204030204" pitchFamily="34" charset="0"/>
                <a:ea typeface="Calibri" panose="020F0502020204030204" pitchFamily="34" charset="0"/>
                <a:cs typeface="Times New Roman" panose="02020603050405020304" pitchFamily="18" charset="0"/>
              </a:rPr>
              <a:t>Az 1. </a:t>
            </a:r>
            <a:r>
              <a:rPr lang="hu-HU" b="1" u="sng" dirty="0" smtClean="0">
                <a:latin typeface="Calibri" panose="020F0502020204030204" pitchFamily="34" charset="0"/>
                <a:ea typeface="Calibri" panose="020F0502020204030204" pitchFamily="34" charset="0"/>
                <a:cs typeface="Times New Roman" panose="02020603050405020304" pitchFamily="18" charset="0"/>
              </a:rPr>
              <a:t>projektév támogatása</a:t>
            </a:r>
            <a:r>
              <a:rPr lang="hu-HU" b="1" dirty="0" smtClean="0">
                <a:latin typeface="Calibri" panose="020F0502020204030204" pitchFamily="34" charset="0"/>
                <a:ea typeface="Calibri" panose="020F0502020204030204" pitchFamily="34" charset="0"/>
                <a:cs typeface="Times New Roman" panose="02020603050405020304" pitchFamily="18" charset="0"/>
              </a:rPr>
              <a:t>:  	</a:t>
            </a:r>
            <a:r>
              <a:rPr lang="hu-HU" sz="2400"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276.538 Euro</a:t>
            </a:r>
          </a:p>
          <a:p>
            <a:pPr indent="0" algn="just">
              <a:lnSpc>
                <a:spcPct val="115000"/>
              </a:lnSpc>
              <a:spcAft>
                <a:spcPts val="800"/>
              </a:spcAft>
              <a:buNone/>
            </a:pPr>
            <a:r>
              <a:rPr lang="hu-HU" b="1" u="sng" dirty="0">
                <a:latin typeface="Calibri" panose="020F0502020204030204" pitchFamily="34" charset="0"/>
                <a:ea typeface="Calibri" panose="020F0502020204030204" pitchFamily="34" charset="0"/>
                <a:cs typeface="Times New Roman" panose="02020603050405020304" pitchFamily="18" charset="0"/>
              </a:rPr>
              <a:t>A 2. projektév támogatása</a:t>
            </a:r>
            <a:r>
              <a:rPr lang="hu-HU" b="1" dirty="0">
                <a:latin typeface="Calibri" panose="020F0502020204030204" pitchFamily="34" charset="0"/>
                <a:ea typeface="Calibri" panose="020F0502020204030204" pitchFamily="34" charset="0"/>
                <a:cs typeface="Times New Roman" panose="02020603050405020304" pitchFamily="18" charset="0"/>
              </a:rPr>
              <a:t>: </a:t>
            </a:r>
            <a:r>
              <a:rPr lang="hu-HU" b="1" dirty="0" smtClean="0">
                <a:latin typeface="Calibri" panose="020F0502020204030204" pitchFamily="34" charset="0"/>
                <a:ea typeface="Calibri" panose="020F0502020204030204" pitchFamily="34" charset="0"/>
                <a:cs typeface="Times New Roman" panose="02020603050405020304" pitchFamily="18" charset="0"/>
              </a:rPr>
              <a:t>		</a:t>
            </a:r>
            <a:r>
              <a:rPr lang="hu-HU" sz="2400"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324.757 Euro</a:t>
            </a:r>
          </a:p>
          <a:p>
            <a:pPr marL="514350" indent="-285750" algn="just">
              <a:lnSpc>
                <a:spcPct val="115000"/>
              </a:lnSpc>
              <a:spcAft>
                <a:spcPts val="800"/>
              </a:spcAft>
            </a:pPr>
            <a:r>
              <a:rPr lang="hu-HU" sz="1900" b="1" dirty="0" smtClean="0">
                <a:latin typeface="Calibri" panose="020F0502020204030204" pitchFamily="34" charset="0"/>
                <a:ea typeface="Calibri" panose="020F0502020204030204" pitchFamily="34" charset="0"/>
                <a:cs typeface="Times New Roman" panose="02020603050405020304" pitchFamily="18" charset="0"/>
              </a:rPr>
              <a:t>A két projektév párhuzamosan, egymás mellett valósult meg</a:t>
            </a:r>
          </a:p>
          <a:p>
            <a:pPr indent="0" algn="just">
              <a:lnSpc>
                <a:spcPct val="115000"/>
              </a:lnSpc>
              <a:spcAft>
                <a:spcPts val="800"/>
              </a:spcAft>
              <a:buNone/>
            </a:pPr>
            <a:r>
              <a:rPr lang="hu-HU" sz="1900" b="1" u="sng" dirty="0" smtClean="0">
                <a:latin typeface="Calibri" panose="020F0502020204030204" pitchFamily="34" charset="0"/>
                <a:ea typeface="Calibri" panose="020F0502020204030204" pitchFamily="34" charset="0"/>
                <a:cs typeface="Times New Roman" panose="02020603050405020304" pitchFamily="18" charset="0"/>
              </a:rPr>
              <a:t>Oka:</a:t>
            </a:r>
          </a:p>
          <a:p>
            <a:pPr marL="514350" indent="-285750" algn="just">
              <a:lnSpc>
                <a:spcPct val="115000"/>
              </a:lnSpc>
              <a:spcAft>
                <a:spcPts val="800"/>
              </a:spcAft>
            </a:pPr>
            <a:r>
              <a:rPr lang="hu-HU" b="1" dirty="0">
                <a:latin typeface="Calibri" panose="020F0502020204030204" pitchFamily="34" charset="0"/>
                <a:ea typeface="Calibri" panose="020F0502020204030204" pitchFamily="34" charset="0"/>
                <a:cs typeface="Times New Roman" panose="02020603050405020304" pitchFamily="18" charset="0"/>
              </a:rPr>
              <a:t>Az akkreditációs </a:t>
            </a:r>
            <a:r>
              <a:rPr lang="hu-HU" b="1" dirty="0" smtClean="0">
                <a:latin typeface="Calibri" panose="020F0502020204030204" pitchFamily="34" charset="0"/>
                <a:ea typeface="Calibri" panose="020F0502020204030204" pitchFamily="34" charset="0"/>
                <a:cs typeface="Times New Roman" panose="02020603050405020304" pitchFamily="18" charset="0"/>
              </a:rPr>
              <a:t>pályázat a </a:t>
            </a:r>
            <a:r>
              <a:rPr lang="hu-HU" b="1" dirty="0">
                <a:latin typeface="Calibri" panose="020F0502020204030204" pitchFamily="34" charset="0"/>
                <a:ea typeface="Calibri" panose="020F0502020204030204" pitchFamily="34" charset="0"/>
                <a:cs typeface="Times New Roman" panose="02020603050405020304" pitchFamily="18" charset="0"/>
              </a:rPr>
              <a:t>köznevelési szektorban nyertes, ezért a </a:t>
            </a:r>
            <a:r>
              <a:rPr lang="hu-HU" b="1" u="sng" dirty="0">
                <a:latin typeface="Calibri" panose="020F0502020204030204" pitchFamily="34" charset="0"/>
                <a:ea typeface="Calibri" panose="020F0502020204030204" pitchFamily="34" charset="0"/>
                <a:cs typeface="Times New Roman" panose="02020603050405020304" pitchFamily="18" charset="0"/>
              </a:rPr>
              <a:t>diákmobilitások megvalósíthatósága a tanév </a:t>
            </a:r>
            <a:r>
              <a:rPr lang="hu-HU" b="1" u="sng" dirty="0" err="1">
                <a:latin typeface="Calibri" panose="020F0502020204030204" pitchFamily="34" charset="0"/>
                <a:ea typeface="Calibri" panose="020F0502020204030204" pitchFamily="34" charset="0"/>
                <a:cs typeface="Times New Roman" panose="02020603050405020304" pitchFamily="18" charset="0"/>
              </a:rPr>
              <a:t>idejéhez</a:t>
            </a:r>
            <a:r>
              <a:rPr lang="hu-HU" b="1" u="sng" dirty="0">
                <a:latin typeface="Calibri" panose="020F0502020204030204" pitchFamily="34" charset="0"/>
                <a:ea typeface="Calibri" panose="020F0502020204030204" pitchFamily="34" charset="0"/>
                <a:cs typeface="Times New Roman" panose="02020603050405020304" pitchFamily="18" charset="0"/>
              </a:rPr>
              <a:t> kötött</a:t>
            </a:r>
          </a:p>
          <a:p>
            <a:pPr marL="514350" indent="-285750" algn="just">
              <a:lnSpc>
                <a:spcPct val="115000"/>
              </a:lnSpc>
              <a:spcAft>
                <a:spcPts val="800"/>
              </a:spcAft>
            </a:pPr>
            <a:r>
              <a:rPr lang="hu-HU" b="1" dirty="0" smtClean="0">
                <a:latin typeface="Calibri" panose="020F0502020204030204" pitchFamily="34" charset="0"/>
                <a:ea typeface="Calibri" panose="020F0502020204030204" pitchFamily="34" charset="0"/>
                <a:cs typeface="Times New Roman" panose="02020603050405020304" pitchFamily="18" charset="0"/>
              </a:rPr>
              <a:t>Az 1. projektév érdemi megvalósítása néhány munkatársi mobilitás és hosszú távú diákmobilitás kivételével 2022. szeptemberétől kezdődött</a:t>
            </a:r>
          </a:p>
          <a:p>
            <a:pPr marL="514350" indent="-285750" algn="just">
              <a:lnSpc>
                <a:spcPct val="115000"/>
              </a:lnSpc>
              <a:spcAft>
                <a:spcPts val="800"/>
              </a:spcAft>
            </a:pPr>
            <a:r>
              <a:rPr lang="hu-HU" b="1" dirty="0" smtClean="0">
                <a:latin typeface="Calibri" panose="020F0502020204030204" pitchFamily="34" charset="0"/>
                <a:ea typeface="Calibri" panose="020F0502020204030204" pitchFamily="34" charset="0"/>
                <a:cs typeface="Times New Roman" panose="02020603050405020304" pitchFamily="18" charset="0"/>
              </a:rPr>
              <a:t>Az 1. projektévet ezért hosszabbítani kellett 15 hónapról 24 hónapra (eredetileg 2022.11.30-ig tartott)</a:t>
            </a:r>
          </a:p>
        </p:txBody>
      </p:sp>
    </p:spTree>
    <p:extLst>
      <p:ext uri="{BB962C8B-B14F-4D97-AF65-F5344CB8AC3E}">
        <p14:creationId xmlns:p14="http://schemas.microsoft.com/office/powerpoint/2010/main" val="4208179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1ED8053C-AF28-403A-90F2-67A100EDEC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Freeform: Shape 1036">
            <a:extLst>
              <a:ext uri="{FF2B5EF4-FFF2-40B4-BE49-F238E27FC236}">
                <a16:creationId xmlns:a16="http://schemas.microsoft.com/office/drawing/2014/main" id="{10BCDCE7-03A4-438B-9B4A-0F5E37C4C1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2677" y="456020"/>
            <a:ext cx="6737282" cy="6032228"/>
          </a:xfrm>
          <a:custGeom>
            <a:avLst/>
            <a:gdLst>
              <a:gd name="connsiteX0" fmla="*/ 3069307 w 6737282"/>
              <a:gd name="connsiteY0" fmla="*/ 4550727 h 6032228"/>
              <a:gd name="connsiteX1" fmla="*/ 3741218 w 6737282"/>
              <a:gd name="connsiteY1" fmla="*/ 4550727 h 6032228"/>
              <a:gd name="connsiteX2" fmla="*/ 3772850 w 6737282"/>
              <a:gd name="connsiteY2" fmla="*/ 4554928 h 6032228"/>
              <a:gd name="connsiteX3" fmla="*/ 3794605 w 6737282"/>
              <a:gd name="connsiteY3" fmla="*/ 4564050 h 6032228"/>
              <a:gd name="connsiteX4" fmla="*/ 3781310 w 6737282"/>
              <a:gd name="connsiteY4" fmla="*/ 4587045 h 6032228"/>
              <a:gd name="connsiteX5" fmla="*/ 3310252 w 6737282"/>
              <a:gd name="connsiteY5" fmla="*/ 5401750 h 6032228"/>
              <a:gd name="connsiteX6" fmla="*/ 3029607 w 6737282"/>
              <a:gd name="connsiteY6" fmla="*/ 5564857 h 6032228"/>
              <a:gd name="connsiteX7" fmla="*/ 2804017 w 6737282"/>
              <a:gd name="connsiteY7" fmla="*/ 5564857 h 6032228"/>
              <a:gd name="connsiteX8" fmla="*/ 2777701 w 6737282"/>
              <a:gd name="connsiteY8" fmla="*/ 5564857 h 6032228"/>
              <a:gd name="connsiteX9" fmla="*/ 2752589 w 6737282"/>
              <a:gd name="connsiteY9" fmla="*/ 5521614 h 6032228"/>
              <a:gd name="connsiteX10" fmla="*/ 2629590 w 6737282"/>
              <a:gd name="connsiteY10" fmla="*/ 5309799 h 6032228"/>
              <a:gd name="connsiteX11" fmla="*/ 2629590 w 6737282"/>
              <a:gd name="connsiteY11" fmla="*/ 5191240 h 6032228"/>
              <a:gd name="connsiteX12" fmla="*/ 2966272 w 6737282"/>
              <a:gd name="connsiteY12" fmla="*/ 4611452 h 6032228"/>
              <a:gd name="connsiteX13" fmla="*/ 3069307 w 6737282"/>
              <a:gd name="connsiteY13" fmla="*/ 4550727 h 6032228"/>
              <a:gd name="connsiteX14" fmla="*/ 1224899 w 6737282"/>
              <a:gd name="connsiteY14" fmla="*/ 1805663 h 6032228"/>
              <a:gd name="connsiteX15" fmla="*/ 3029607 w 6737282"/>
              <a:gd name="connsiteY15" fmla="*/ 1805663 h 6032228"/>
              <a:gd name="connsiteX16" fmla="*/ 3310252 w 6737282"/>
              <a:gd name="connsiteY16" fmla="*/ 1968768 h 6032228"/>
              <a:gd name="connsiteX17" fmla="*/ 4210657 w 6737282"/>
              <a:gd name="connsiteY17" fmla="*/ 3526038 h 6032228"/>
              <a:gd name="connsiteX18" fmla="*/ 4210657 w 6737282"/>
              <a:gd name="connsiteY18" fmla="*/ 3844482 h 6032228"/>
              <a:gd name="connsiteX19" fmla="*/ 3876331 w 6737282"/>
              <a:gd name="connsiteY19" fmla="*/ 4422707 h 6032228"/>
              <a:gd name="connsiteX20" fmla="*/ 3848154 w 6737282"/>
              <a:gd name="connsiteY20" fmla="*/ 4471437 h 6032228"/>
              <a:gd name="connsiteX21" fmla="*/ 3849146 w 6737282"/>
              <a:gd name="connsiteY21" fmla="*/ 4471853 h 6032228"/>
              <a:gd name="connsiteX22" fmla="*/ 3898870 w 6737282"/>
              <a:gd name="connsiteY22" fmla="*/ 4522003 h 6032228"/>
              <a:gd name="connsiteX23" fmla="*/ 4277006 w 6737282"/>
              <a:gd name="connsiteY23" fmla="*/ 5175999 h 6032228"/>
              <a:gd name="connsiteX24" fmla="*/ 4277006 w 6737282"/>
              <a:gd name="connsiteY24" fmla="*/ 5309735 h 6032228"/>
              <a:gd name="connsiteX25" fmla="*/ 3898870 w 6737282"/>
              <a:gd name="connsiteY25" fmla="*/ 5963729 h 6032228"/>
              <a:gd name="connsiteX26" fmla="*/ 3781007 w 6737282"/>
              <a:gd name="connsiteY26" fmla="*/ 6032228 h 6032228"/>
              <a:gd name="connsiteX27" fmla="*/ 3023096 w 6737282"/>
              <a:gd name="connsiteY27" fmla="*/ 6032228 h 6032228"/>
              <a:gd name="connsiteX28" fmla="*/ 2906872 w 6737282"/>
              <a:gd name="connsiteY28" fmla="*/ 5963729 h 6032228"/>
              <a:gd name="connsiteX29" fmla="*/ 2703170 w 6737282"/>
              <a:gd name="connsiteY29" fmla="*/ 5612942 h 6032228"/>
              <a:gd name="connsiteX30" fmla="*/ 2680159 w 6737282"/>
              <a:gd name="connsiteY30" fmla="*/ 5573313 h 6032228"/>
              <a:gd name="connsiteX31" fmla="*/ 2698265 w 6737282"/>
              <a:gd name="connsiteY31" fmla="*/ 5573313 h 6032228"/>
              <a:gd name="connsiteX32" fmla="*/ 2783846 w 6737282"/>
              <a:gd name="connsiteY32" fmla="*/ 5573313 h 6032228"/>
              <a:gd name="connsiteX33" fmla="*/ 2821023 w 6737282"/>
              <a:gd name="connsiteY33" fmla="*/ 5637336 h 6032228"/>
              <a:gd name="connsiteX34" fmla="*/ 2963060 w 6737282"/>
              <a:gd name="connsiteY34" fmla="*/ 5881934 h 6032228"/>
              <a:gd name="connsiteX35" fmla="*/ 3066097 w 6737282"/>
              <a:gd name="connsiteY35" fmla="*/ 5942660 h 6032228"/>
              <a:gd name="connsiteX36" fmla="*/ 3738008 w 6737282"/>
              <a:gd name="connsiteY36" fmla="*/ 5942660 h 6032228"/>
              <a:gd name="connsiteX37" fmla="*/ 3842494 w 6737282"/>
              <a:gd name="connsiteY37" fmla="*/ 5881934 h 6032228"/>
              <a:gd name="connsiteX38" fmla="*/ 4177724 w 6737282"/>
              <a:gd name="connsiteY38" fmla="*/ 5302148 h 6032228"/>
              <a:gd name="connsiteX39" fmla="*/ 4177724 w 6737282"/>
              <a:gd name="connsiteY39" fmla="*/ 5183586 h 6032228"/>
              <a:gd name="connsiteX40" fmla="*/ 3842494 w 6737282"/>
              <a:gd name="connsiteY40" fmla="*/ 4603800 h 6032228"/>
              <a:gd name="connsiteX41" fmla="*/ 3798414 w 6737282"/>
              <a:gd name="connsiteY41" fmla="*/ 4559340 h 6032228"/>
              <a:gd name="connsiteX42" fmla="*/ 3793313 w 6737282"/>
              <a:gd name="connsiteY42" fmla="*/ 4557203 h 6032228"/>
              <a:gd name="connsiteX43" fmla="*/ 3820657 w 6737282"/>
              <a:gd name="connsiteY43" fmla="*/ 4509913 h 6032228"/>
              <a:gd name="connsiteX44" fmla="*/ 3840991 w 6737282"/>
              <a:gd name="connsiteY44" fmla="*/ 4474742 h 6032228"/>
              <a:gd name="connsiteX45" fmla="*/ 3819900 w 6737282"/>
              <a:gd name="connsiteY45" fmla="*/ 4465898 h 6032228"/>
              <a:gd name="connsiteX46" fmla="*/ 3784219 w 6737282"/>
              <a:gd name="connsiteY46" fmla="*/ 4461158 h 6032228"/>
              <a:gd name="connsiteX47" fmla="*/ 3026307 w 6737282"/>
              <a:gd name="connsiteY47" fmla="*/ 4461158 h 6032228"/>
              <a:gd name="connsiteX48" fmla="*/ 2910084 w 6737282"/>
              <a:gd name="connsiteY48" fmla="*/ 4529655 h 6032228"/>
              <a:gd name="connsiteX49" fmla="*/ 2530310 w 6737282"/>
              <a:gd name="connsiteY49" fmla="*/ 5183651 h 6032228"/>
              <a:gd name="connsiteX50" fmla="*/ 2530310 w 6737282"/>
              <a:gd name="connsiteY50" fmla="*/ 5317387 h 6032228"/>
              <a:gd name="connsiteX51" fmla="*/ 2655664 w 6737282"/>
              <a:gd name="connsiteY51" fmla="*/ 5533256 h 6032228"/>
              <a:gd name="connsiteX52" fmla="*/ 2674015 w 6737282"/>
              <a:gd name="connsiteY52" fmla="*/ 5564857 h 6032228"/>
              <a:gd name="connsiteX53" fmla="*/ 2589005 w 6737282"/>
              <a:gd name="connsiteY53" fmla="*/ 5564857 h 6032228"/>
              <a:gd name="connsiteX54" fmla="*/ 1224899 w 6737282"/>
              <a:gd name="connsiteY54" fmla="*/ 5564857 h 6032228"/>
              <a:gd name="connsiteX55" fmla="*/ 948151 w 6737282"/>
              <a:gd name="connsiteY55" fmla="*/ 5401750 h 6032228"/>
              <a:gd name="connsiteX56" fmla="*/ 43851 w 6737282"/>
              <a:gd name="connsiteY56" fmla="*/ 3844482 h 6032228"/>
              <a:gd name="connsiteX57" fmla="*/ 43851 w 6737282"/>
              <a:gd name="connsiteY57" fmla="*/ 3526038 h 6032228"/>
              <a:gd name="connsiteX58" fmla="*/ 948151 w 6737282"/>
              <a:gd name="connsiteY58" fmla="*/ 1968768 h 6032228"/>
              <a:gd name="connsiteX59" fmla="*/ 1224899 w 6737282"/>
              <a:gd name="connsiteY59" fmla="*/ 1805663 h 6032228"/>
              <a:gd name="connsiteX60" fmla="*/ 4371720 w 6737282"/>
              <a:gd name="connsiteY60" fmla="*/ 257854 h 6032228"/>
              <a:gd name="connsiteX61" fmla="*/ 5796146 w 6737282"/>
              <a:gd name="connsiteY61" fmla="*/ 257854 h 6032228"/>
              <a:gd name="connsiteX62" fmla="*/ 5999634 w 6737282"/>
              <a:gd name="connsiteY62" fmla="*/ 374270 h 6032228"/>
              <a:gd name="connsiteX63" fmla="*/ 6711846 w 6737282"/>
              <a:gd name="connsiteY63" fmla="*/ 1628971 h 6032228"/>
              <a:gd name="connsiteX64" fmla="*/ 6711846 w 6737282"/>
              <a:gd name="connsiteY64" fmla="*/ 1870427 h 6032228"/>
              <a:gd name="connsiteX65" fmla="*/ 5999634 w 6737282"/>
              <a:gd name="connsiteY65" fmla="*/ 3125126 h 6032228"/>
              <a:gd name="connsiteX66" fmla="*/ 5796146 w 6737282"/>
              <a:gd name="connsiteY66" fmla="*/ 3241542 h 6032228"/>
              <a:gd name="connsiteX67" fmla="*/ 4371720 w 6737282"/>
              <a:gd name="connsiteY67" fmla="*/ 3241542 h 6032228"/>
              <a:gd name="connsiteX68" fmla="*/ 4168233 w 6737282"/>
              <a:gd name="connsiteY68" fmla="*/ 3125126 h 6032228"/>
              <a:gd name="connsiteX69" fmla="*/ 3456020 w 6737282"/>
              <a:gd name="connsiteY69" fmla="*/ 1870427 h 6032228"/>
              <a:gd name="connsiteX70" fmla="*/ 3456020 w 6737282"/>
              <a:gd name="connsiteY70" fmla="*/ 1628971 h 6032228"/>
              <a:gd name="connsiteX71" fmla="*/ 4168233 w 6737282"/>
              <a:gd name="connsiteY71" fmla="*/ 374270 h 6032228"/>
              <a:gd name="connsiteX72" fmla="*/ 4371720 w 6737282"/>
              <a:gd name="connsiteY72" fmla="*/ 257854 h 6032228"/>
              <a:gd name="connsiteX73" fmla="*/ 2350132 w 6737282"/>
              <a:gd name="connsiteY73" fmla="*/ 0 h 6032228"/>
              <a:gd name="connsiteX74" fmla="*/ 3150522 w 6737282"/>
              <a:gd name="connsiteY74" fmla="*/ 0 h 6032228"/>
              <a:gd name="connsiteX75" fmla="*/ 3264863 w 6737282"/>
              <a:gd name="connsiteY75" fmla="*/ 65415 h 6032228"/>
              <a:gd name="connsiteX76" fmla="*/ 3665057 w 6737282"/>
              <a:gd name="connsiteY76" fmla="*/ 770436 h 6032228"/>
              <a:gd name="connsiteX77" fmla="*/ 3665057 w 6737282"/>
              <a:gd name="connsiteY77" fmla="*/ 906111 h 6032228"/>
              <a:gd name="connsiteX78" fmla="*/ 3264863 w 6737282"/>
              <a:gd name="connsiteY78" fmla="*/ 1611131 h 6032228"/>
              <a:gd name="connsiteX79" fmla="*/ 3150522 w 6737282"/>
              <a:gd name="connsiteY79" fmla="*/ 1676547 h 6032228"/>
              <a:gd name="connsiteX80" fmla="*/ 2350132 w 6737282"/>
              <a:gd name="connsiteY80" fmla="*/ 1676547 h 6032228"/>
              <a:gd name="connsiteX81" fmla="*/ 2235791 w 6737282"/>
              <a:gd name="connsiteY81" fmla="*/ 1611131 h 6032228"/>
              <a:gd name="connsiteX82" fmla="*/ 1835596 w 6737282"/>
              <a:gd name="connsiteY82" fmla="*/ 906111 h 6032228"/>
              <a:gd name="connsiteX83" fmla="*/ 1835596 w 6737282"/>
              <a:gd name="connsiteY83" fmla="*/ 770436 h 6032228"/>
              <a:gd name="connsiteX84" fmla="*/ 2235791 w 6737282"/>
              <a:gd name="connsiteY84" fmla="*/ 65415 h 6032228"/>
              <a:gd name="connsiteX85" fmla="*/ 2350132 w 6737282"/>
              <a:gd name="connsiteY85" fmla="*/ 0 h 603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737282" h="6032228">
                <a:moveTo>
                  <a:pt x="3069307" y="4550727"/>
                </a:moveTo>
                <a:cubicBezTo>
                  <a:pt x="3069307" y="4550727"/>
                  <a:pt x="3069307" y="4550727"/>
                  <a:pt x="3741218" y="4550727"/>
                </a:cubicBezTo>
                <a:cubicBezTo>
                  <a:pt x="3752102" y="4550727"/>
                  <a:pt x="3762715" y="4552172"/>
                  <a:pt x="3772850" y="4554928"/>
                </a:cubicBezTo>
                <a:lnTo>
                  <a:pt x="3794605" y="4564050"/>
                </a:lnTo>
                <a:lnTo>
                  <a:pt x="3781310" y="4587045"/>
                </a:lnTo>
                <a:cubicBezTo>
                  <a:pt x="3661093" y="4794962"/>
                  <a:pt x="3507216" y="5061097"/>
                  <a:pt x="3310252" y="5401750"/>
                </a:cubicBezTo>
                <a:cubicBezTo>
                  <a:pt x="3251786" y="5502720"/>
                  <a:pt x="3146542" y="5564857"/>
                  <a:pt x="3029607" y="5564857"/>
                </a:cubicBezTo>
                <a:cubicBezTo>
                  <a:pt x="3029607" y="5564857"/>
                  <a:pt x="3029607" y="5564857"/>
                  <a:pt x="2804017" y="5564857"/>
                </a:cubicBezTo>
                <a:lnTo>
                  <a:pt x="2777701" y="5564857"/>
                </a:lnTo>
                <a:lnTo>
                  <a:pt x="2752589" y="5521614"/>
                </a:lnTo>
                <a:cubicBezTo>
                  <a:pt x="2717623" y="5461398"/>
                  <a:pt x="2676936" y="5391332"/>
                  <a:pt x="2629590" y="5309799"/>
                </a:cubicBezTo>
                <a:cubicBezTo>
                  <a:pt x="2607824" y="5273652"/>
                  <a:pt x="2607824" y="5227386"/>
                  <a:pt x="2629590" y="5191240"/>
                </a:cubicBezTo>
                <a:cubicBezTo>
                  <a:pt x="2629590" y="5191240"/>
                  <a:pt x="2629590" y="5191240"/>
                  <a:pt x="2966272" y="4611452"/>
                </a:cubicBezTo>
                <a:cubicBezTo>
                  <a:pt x="2986590" y="4573861"/>
                  <a:pt x="3027221" y="4550727"/>
                  <a:pt x="3069307" y="4550727"/>
                </a:cubicBezTo>
                <a:close/>
                <a:moveTo>
                  <a:pt x="1224899" y="1805663"/>
                </a:moveTo>
                <a:cubicBezTo>
                  <a:pt x="1224899" y="1805663"/>
                  <a:pt x="1224899" y="1805663"/>
                  <a:pt x="3029607" y="1805663"/>
                </a:cubicBezTo>
                <a:cubicBezTo>
                  <a:pt x="3146542" y="1805663"/>
                  <a:pt x="3251786" y="1867798"/>
                  <a:pt x="3310252" y="1968768"/>
                </a:cubicBezTo>
                <a:cubicBezTo>
                  <a:pt x="3310252" y="1968768"/>
                  <a:pt x="3310252" y="1968768"/>
                  <a:pt x="4210657" y="3526038"/>
                </a:cubicBezTo>
                <a:cubicBezTo>
                  <a:pt x="4269126" y="3623125"/>
                  <a:pt x="4269126" y="3747395"/>
                  <a:pt x="4210657" y="3844482"/>
                </a:cubicBezTo>
                <a:cubicBezTo>
                  <a:pt x="4210657" y="3844482"/>
                  <a:pt x="4210657" y="3844482"/>
                  <a:pt x="3876331" y="4422707"/>
                </a:cubicBezTo>
                <a:lnTo>
                  <a:pt x="3848154" y="4471437"/>
                </a:lnTo>
                <a:lnTo>
                  <a:pt x="3849146" y="4471853"/>
                </a:lnTo>
                <a:cubicBezTo>
                  <a:pt x="3869404" y="4483677"/>
                  <a:pt x="3886591" y="4500801"/>
                  <a:pt x="3898870" y="4522003"/>
                </a:cubicBezTo>
                <a:cubicBezTo>
                  <a:pt x="3898870" y="4522003"/>
                  <a:pt x="3898870" y="4522003"/>
                  <a:pt x="4277006" y="5175999"/>
                </a:cubicBezTo>
                <a:cubicBezTo>
                  <a:pt x="4301561" y="5216772"/>
                  <a:pt x="4301561" y="5268961"/>
                  <a:pt x="4277006" y="5309735"/>
                </a:cubicBezTo>
                <a:cubicBezTo>
                  <a:pt x="4277006" y="5309735"/>
                  <a:pt x="4277006" y="5309735"/>
                  <a:pt x="3898870" y="5963729"/>
                </a:cubicBezTo>
                <a:cubicBezTo>
                  <a:pt x="3874314" y="6006133"/>
                  <a:pt x="3830116" y="6032228"/>
                  <a:pt x="3781007" y="6032228"/>
                </a:cubicBezTo>
                <a:cubicBezTo>
                  <a:pt x="3781007" y="6032228"/>
                  <a:pt x="3781007" y="6032228"/>
                  <a:pt x="3023096" y="6032228"/>
                </a:cubicBezTo>
                <a:cubicBezTo>
                  <a:pt x="2975623" y="6032228"/>
                  <a:pt x="2929790" y="6006133"/>
                  <a:pt x="2906872" y="5963729"/>
                </a:cubicBezTo>
                <a:cubicBezTo>
                  <a:pt x="2906872" y="5963729"/>
                  <a:pt x="2906872" y="5963729"/>
                  <a:pt x="2703170" y="5612942"/>
                </a:cubicBezTo>
                <a:lnTo>
                  <a:pt x="2680159" y="5573313"/>
                </a:lnTo>
                <a:lnTo>
                  <a:pt x="2698265" y="5573313"/>
                </a:lnTo>
                <a:lnTo>
                  <a:pt x="2783846" y="5573313"/>
                </a:lnTo>
                <a:lnTo>
                  <a:pt x="2821023" y="5637336"/>
                </a:lnTo>
                <a:cubicBezTo>
                  <a:pt x="2963060" y="5881934"/>
                  <a:pt x="2963060" y="5881934"/>
                  <a:pt x="2963060" y="5881934"/>
                </a:cubicBezTo>
                <a:cubicBezTo>
                  <a:pt x="2983378" y="5919525"/>
                  <a:pt x="3024012" y="5942660"/>
                  <a:pt x="3066097" y="5942660"/>
                </a:cubicBezTo>
                <a:cubicBezTo>
                  <a:pt x="3738008" y="5942660"/>
                  <a:pt x="3738008" y="5942660"/>
                  <a:pt x="3738008" y="5942660"/>
                </a:cubicBezTo>
                <a:cubicBezTo>
                  <a:pt x="3781543" y="5942660"/>
                  <a:pt x="3820726" y="5919525"/>
                  <a:pt x="3842494" y="5881934"/>
                </a:cubicBezTo>
                <a:cubicBezTo>
                  <a:pt x="4177724" y="5302148"/>
                  <a:pt x="4177724" y="5302148"/>
                  <a:pt x="4177724" y="5302148"/>
                </a:cubicBezTo>
                <a:cubicBezTo>
                  <a:pt x="4199492" y="5266000"/>
                  <a:pt x="4199492" y="5219733"/>
                  <a:pt x="4177724" y="5183586"/>
                </a:cubicBezTo>
                <a:cubicBezTo>
                  <a:pt x="3842494" y="4603800"/>
                  <a:pt x="3842494" y="4603800"/>
                  <a:pt x="3842494" y="4603800"/>
                </a:cubicBezTo>
                <a:cubicBezTo>
                  <a:pt x="3831610" y="4585003"/>
                  <a:pt x="3816372" y="4569821"/>
                  <a:pt x="3798414" y="4559340"/>
                </a:cubicBezTo>
                <a:lnTo>
                  <a:pt x="3793313" y="4557203"/>
                </a:lnTo>
                <a:lnTo>
                  <a:pt x="3820657" y="4509913"/>
                </a:lnTo>
                <a:lnTo>
                  <a:pt x="3840991" y="4474742"/>
                </a:lnTo>
                <a:lnTo>
                  <a:pt x="3819900" y="4465898"/>
                </a:lnTo>
                <a:cubicBezTo>
                  <a:pt x="3808466" y="4462788"/>
                  <a:pt x="3796496" y="4461158"/>
                  <a:pt x="3784219" y="4461158"/>
                </a:cubicBezTo>
                <a:cubicBezTo>
                  <a:pt x="3026307" y="4461158"/>
                  <a:pt x="3026307" y="4461158"/>
                  <a:pt x="3026307" y="4461158"/>
                </a:cubicBezTo>
                <a:cubicBezTo>
                  <a:pt x="2978836" y="4461158"/>
                  <a:pt x="2933001" y="4487252"/>
                  <a:pt x="2910084" y="4529655"/>
                </a:cubicBezTo>
                <a:cubicBezTo>
                  <a:pt x="2530310" y="5183651"/>
                  <a:pt x="2530310" y="5183651"/>
                  <a:pt x="2530310" y="5183651"/>
                </a:cubicBezTo>
                <a:cubicBezTo>
                  <a:pt x="2505754" y="5224424"/>
                  <a:pt x="2505754" y="5276613"/>
                  <a:pt x="2530310" y="5317387"/>
                </a:cubicBezTo>
                <a:cubicBezTo>
                  <a:pt x="2577781" y="5399135"/>
                  <a:pt x="2619318" y="5470667"/>
                  <a:pt x="2655664" y="5533256"/>
                </a:cubicBezTo>
                <a:lnTo>
                  <a:pt x="2674015" y="5564857"/>
                </a:lnTo>
                <a:lnTo>
                  <a:pt x="2589005" y="5564857"/>
                </a:lnTo>
                <a:cubicBezTo>
                  <a:pt x="2324644" y="5564857"/>
                  <a:pt x="1901666" y="5564857"/>
                  <a:pt x="1224899" y="5564857"/>
                </a:cubicBezTo>
                <a:cubicBezTo>
                  <a:pt x="1111863" y="5564857"/>
                  <a:pt x="1002722" y="5502720"/>
                  <a:pt x="948151" y="5401750"/>
                </a:cubicBezTo>
                <a:cubicBezTo>
                  <a:pt x="948151" y="5401750"/>
                  <a:pt x="948151" y="5401750"/>
                  <a:pt x="43851" y="3844482"/>
                </a:cubicBezTo>
                <a:cubicBezTo>
                  <a:pt x="-14618" y="3747395"/>
                  <a:pt x="-14618" y="3623125"/>
                  <a:pt x="43851" y="3526038"/>
                </a:cubicBezTo>
                <a:cubicBezTo>
                  <a:pt x="43851" y="3526038"/>
                  <a:pt x="43851" y="3526038"/>
                  <a:pt x="948151" y="1968768"/>
                </a:cubicBezTo>
                <a:cubicBezTo>
                  <a:pt x="1002722" y="1867798"/>
                  <a:pt x="1111863" y="1805663"/>
                  <a:pt x="1224899" y="1805663"/>
                </a:cubicBezTo>
                <a:close/>
                <a:moveTo>
                  <a:pt x="4371720" y="257854"/>
                </a:moveTo>
                <a:cubicBezTo>
                  <a:pt x="5796146" y="257854"/>
                  <a:pt x="5796146" y="257854"/>
                  <a:pt x="5796146" y="257854"/>
                </a:cubicBezTo>
                <a:cubicBezTo>
                  <a:pt x="5868214" y="257854"/>
                  <a:pt x="5961481" y="309594"/>
                  <a:pt x="5999634" y="374270"/>
                </a:cubicBezTo>
                <a:cubicBezTo>
                  <a:pt x="6711846" y="1628971"/>
                  <a:pt x="6711846" y="1628971"/>
                  <a:pt x="6711846" y="1628971"/>
                </a:cubicBezTo>
                <a:cubicBezTo>
                  <a:pt x="6745761" y="1697958"/>
                  <a:pt x="6745761" y="1801438"/>
                  <a:pt x="6711846" y="1870427"/>
                </a:cubicBezTo>
                <a:cubicBezTo>
                  <a:pt x="5999634" y="3125126"/>
                  <a:pt x="5999634" y="3125126"/>
                  <a:pt x="5999634" y="3125126"/>
                </a:cubicBezTo>
                <a:cubicBezTo>
                  <a:pt x="5961481" y="3189803"/>
                  <a:pt x="5868214" y="3241542"/>
                  <a:pt x="5796146" y="3241542"/>
                </a:cubicBezTo>
                <a:lnTo>
                  <a:pt x="4371720" y="3241542"/>
                </a:lnTo>
                <a:cubicBezTo>
                  <a:pt x="4295413" y="3241542"/>
                  <a:pt x="4202148" y="3189803"/>
                  <a:pt x="4168233" y="3125126"/>
                </a:cubicBezTo>
                <a:cubicBezTo>
                  <a:pt x="3456020" y="1870427"/>
                  <a:pt x="3456020" y="1870427"/>
                  <a:pt x="3456020" y="1870427"/>
                </a:cubicBezTo>
                <a:cubicBezTo>
                  <a:pt x="3417865" y="1801438"/>
                  <a:pt x="3417865" y="1697958"/>
                  <a:pt x="3456020" y="1628971"/>
                </a:cubicBezTo>
                <a:cubicBezTo>
                  <a:pt x="4168233" y="374270"/>
                  <a:pt x="4168233" y="374270"/>
                  <a:pt x="4168233" y="374270"/>
                </a:cubicBezTo>
                <a:cubicBezTo>
                  <a:pt x="4202148" y="309594"/>
                  <a:pt x="4295413" y="257854"/>
                  <a:pt x="4371720" y="257854"/>
                </a:cubicBezTo>
                <a:close/>
                <a:moveTo>
                  <a:pt x="2350132" y="0"/>
                </a:moveTo>
                <a:cubicBezTo>
                  <a:pt x="3150522" y="0"/>
                  <a:pt x="3150522" y="0"/>
                  <a:pt x="3150522" y="0"/>
                </a:cubicBezTo>
                <a:cubicBezTo>
                  <a:pt x="3191018" y="0"/>
                  <a:pt x="3243425" y="29073"/>
                  <a:pt x="3264863" y="65415"/>
                </a:cubicBezTo>
                <a:cubicBezTo>
                  <a:pt x="3665057" y="770436"/>
                  <a:pt x="3665057" y="770436"/>
                  <a:pt x="3665057" y="770436"/>
                </a:cubicBezTo>
                <a:cubicBezTo>
                  <a:pt x="3684115" y="809200"/>
                  <a:pt x="3684115" y="867346"/>
                  <a:pt x="3665057" y="906111"/>
                </a:cubicBezTo>
                <a:cubicBezTo>
                  <a:pt x="3264863" y="1611131"/>
                  <a:pt x="3264863" y="1611131"/>
                  <a:pt x="3264863" y="1611131"/>
                </a:cubicBezTo>
                <a:cubicBezTo>
                  <a:pt x="3243425" y="1647474"/>
                  <a:pt x="3191018" y="1676547"/>
                  <a:pt x="3150522" y="1676547"/>
                </a:cubicBezTo>
                <a:lnTo>
                  <a:pt x="2350132" y="1676547"/>
                </a:lnTo>
                <a:cubicBezTo>
                  <a:pt x="2307254" y="1676547"/>
                  <a:pt x="2254848" y="1647474"/>
                  <a:pt x="2235791" y="1611131"/>
                </a:cubicBezTo>
                <a:cubicBezTo>
                  <a:pt x="1835596" y="906111"/>
                  <a:pt x="1835596" y="906111"/>
                  <a:pt x="1835596" y="906111"/>
                </a:cubicBezTo>
                <a:cubicBezTo>
                  <a:pt x="1814157" y="867346"/>
                  <a:pt x="1814157" y="809200"/>
                  <a:pt x="1835596" y="770436"/>
                </a:cubicBezTo>
                <a:cubicBezTo>
                  <a:pt x="2235791" y="65415"/>
                  <a:pt x="2235791" y="65415"/>
                  <a:pt x="2235791" y="65415"/>
                </a:cubicBezTo>
                <a:cubicBezTo>
                  <a:pt x="2254848" y="29073"/>
                  <a:pt x="2307254" y="0"/>
                  <a:pt x="2350132"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AutoShape 4">
            <a:extLst>
              <a:ext uri="{FF2B5EF4-FFF2-40B4-BE49-F238E27FC236}">
                <a16:creationId xmlns:a16="http://schemas.microsoft.com/office/drawing/2014/main" id="{ECDAA0FA-1393-F946-04D6-CF2136766B6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12" name="Picture 6" descr="Erasmus+ Kommunikációs anyagok">
            <a:extLst>
              <a:ext uri="{FF2B5EF4-FFF2-40B4-BE49-F238E27FC236}">
                <a16:creationId xmlns:a16="http://schemas.microsoft.com/office/drawing/2014/main" id="{ECAC47BD-0B29-BDD5-B554-D38123946BD8}"/>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658402" y="1142999"/>
            <a:ext cx="1313075" cy="268831"/>
          </a:xfrm>
          <a:prstGeom prst="rect">
            <a:avLst/>
          </a:prstGeom>
          <a:noFill/>
          <a:extLst>
            <a:ext uri="{909E8E84-426E-40DD-AFC4-6F175D3DCCD1}">
              <a14:hiddenFill xmlns:a14="http://schemas.microsoft.com/office/drawing/2010/main">
                <a:solidFill>
                  <a:srgbClr val="FFFFFF"/>
                </a:solidFill>
              </a14:hiddenFill>
            </a:ext>
          </a:extLst>
        </p:spPr>
      </p:pic>
      <p:pic>
        <p:nvPicPr>
          <p:cNvPr id="6" name="Kép 5">
            <a:extLst>
              <a:ext uri="{FF2B5EF4-FFF2-40B4-BE49-F238E27FC236}">
                <a16:creationId xmlns:a16="http://schemas.microsoft.com/office/drawing/2014/main" id="{F79B095D-22A3-A36A-4CC9-C31A4A911B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3742" y="3350480"/>
            <a:ext cx="3048000" cy="1495425"/>
          </a:xfrm>
          <a:prstGeom prst="rect">
            <a:avLst/>
          </a:prstGeom>
        </p:spPr>
      </p:pic>
      <p:sp>
        <p:nvSpPr>
          <p:cNvPr id="3" name="Cím 2"/>
          <p:cNvSpPr>
            <a:spLocks noGrp="1"/>
          </p:cNvSpPr>
          <p:nvPr>
            <p:ph type="title"/>
          </p:nvPr>
        </p:nvSpPr>
        <p:spPr>
          <a:xfrm>
            <a:off x="4252816" y="86268"/>
            <a:ext cx="7693241" cy="1325563"/>
          </a:xfrm>
        </p:spPr>
        <p:txBody>
          <a:bodyPr/>
          <a:lstStyle/>
          <a:p>
            <a:pPr algn="ctr"/>
            <a:r>
              <a:rPr lang="hu-HU" dirty="0" smtClean="0"/>
              <a:t>A projektek megvalósításának általános jellemzői </a:t>
            </a:r>
            <a:r>
              <a:rPr lang="hu-HU" sz="1800" dirty="0" smtClean="0"/>
              <a:t>(2)</a:t>
            </a:r>
            <a:endParaRPr lang="hu-HU" sz="1800" dirty="0"/>
          </a:p>
        </p:txBody>
      </p:sp>
      <p:sp>
        <p:nvSpPr>
          <p:cNvPr id="10" name="Tartalom helye 2">
            <a:extLst>
              <a:ext uri="{FF2B5EF4-FFF2-40B4-BE49-F238E27FC236}">
                <a16:creationId xmlns:a16="http://schemas.microsoft.com/office/drawing/2014/main" id="{412B779E-FB16-2D9B-3AA4-850CA836FA92}"/>
              </a:ext>
            </a:extLst>
          </p:cNvPr>
          <p:cNvSpPr>
            <a:spLocks noGrp="1"/>
          </p:cNvSpPr>
          <p:nvPr>
            <p:ph idx="1"/>
          </p:nvPr>
        </p:nvSpPr>
        <p:spPr>
          <a:xfrm>
            <a:off x="5133706" y="1209675"/>
            <a:ext cx="6505300" cy="5060496"/>
          </a:xfrm>
        </p:spPr>
        <p:txBody>
          <a:bodyPr anchor="t">
            <a:normAutofit/>
          </a:bodyPr>
          <a:lstStyle/>
          <a:p>
            <a:pPr marL="514350" indent="-285750" algn="just">
              <a:lnSpc>
                <a:spcPct val="115000"/>
              </a:lnSpc>
              <a:spcAft>
                <a:spcPts val="800"/>
              </a:spcAft>
            </a:pPr>
            <a:r>
              <a:rPr lang="hu-HU" b="1" dirty="0" smtClean="0">
                <a:latin typeface="Calibri" panose="020F0502020204030204" pitchFamily="34" charset="0"/>
                <a:ea typeface="Calibri" panose="020F0502020204030204" pitchFamily="34" charset="0"/>
                <a:cs typeface="Times New Roman" panose="02020603050405020304" pitchFamily="18" charset="0"/>
              </a:rPr>
              <a:t>A 2. projektév záró dátuma egybeesik az 1. projektév meghosszabbított zárásával (2023. augusztus 31.)</a:t>
            </a:r>
          </a:p>
          <a:p>
            <a:pPr marL="971550" lvl="2" indent="-285750" algn="just">
              <a:lnSpc>
                <a:spcPct val="115000"/>
              </a:lnSpc>
              <a:spcBef>
                <a:spcPts val="1000"/>
              </a:spcBef>
              <a:spcAft>
                <a:spcPts val="800"/>
              </a:spcAft>
            </a:pPr>
            <a:r>
              <a:rPr lang="hu-HU" sz="1600" b="1" dirty="0">
                <a:latin typeface="Calibri" panose="020F0502020204030204" pitchFamily="34" charset="0"/>
                <a:ea typeface="Calibri" panose="020F0502020204030204" pitchFamily="34" charset="0"/>
                <a:cs typeface="Times New Roman" panose="02020603050405020304" pitchFamily="18" charset="0"/>
              </a:rPr>
              <a:t>A 2. projektévet is </a:t>
            </a:r>
            <a:r>
              <a:rPr lang="hu-HU" sz="1600" b="1" dirty="0" smtClean="0">
                <a:latin typeface="Calibri" panose="020F0502020204030204" pitchFamily="34" charset="0"/>
                <a:ea typeface="Calibri" panose="020F0502020204030204" pitchFamily="34" charset="0"/>
                <a:cs typeface="Times New Roman" panose="02020603050405020304" pitchFamily="18" charset="0"/>
              </a:rPr>
              <a:t>szükséges hosszabbítani 15-ről 24 hónapra (2024. május 31-ig)</a:t>
            </a:r>
            <a:endParaRPr lang="hu-HU" sz="1600" b="1" dirty="0">
              <a:latin typeface="Calibri" panose="020F0502020204030204" pitchFamily="34" charset="0"/>
              <a:ea typeface="Calibri" panose="020F0502020204030204" pitchFamily="34" charset="0"/>
              <a:cs typeface="Times New Roman" panose="02020603050405020304" pitchFamily="18" charset="0"/>
            </a:endParaRPr>
          </a:p>
          <a:p>
            <a:pPr marL="514350" indent="-285750" algn="just">
              <a:lnSpc>
                <a:spcPct val="115000"/>
              </a:lnSpc>
              <a:spcAft>
                <a:spcPts val="800"/>
              </a:spcAft>
            </a:pPr>
            <a:r>
              <a:rPr lang="hu-HU" b="1" dirty="0" smtClean="0">
                <a:latin typeface="Calibri" panose="020F0502020204030204" pitchFamily="34" charset="0"/>
                <a:ea typeface="Calibri" panose="020F0502020204030204" pitchFamily="34" charset="0"/>
                <a:cs typeface="Times New Roman" panose="02020603050405020304" pitchFamily="18" charset="0"/>
              </a:rPr>
              <a:t>A </a:t>
            </a:r>
            <a:r>
              <a:rPr lang="hu-HU" b="1" dirty="0"/>
              <a:t>rövid távú egyéni diák </a:t>
            </a:r>
            <a:r>
              <a:rPr lang="hu-HU" b="1" dirty="0" smtClean="0"/>
              <a:t>mobilitásokat 2 ütemben szerveztük:</a:t>
            </a:r>
          </a:p>
          <a:p>
            <a:pPr marL="971550" lvl="1" indent="-285750" algn="just">
              <a:lnSpc>
                <a:spcPct val="115000"/>
              </a:lnSpc>
              <a:spcAft>
                <a:spcPts val="800"/>
              </a:spcAft>
            </a:pPr>
            <a:r>
              <a:rPr lang="hu-HU" sz="1600" b="1" dirty="0" smtClean="0">
                <a:latin typeface="Calibri" panose="020F0502020204030204" pitchFamily="34" charset="0"/>
                <a:ea typeface="Calibri" panose="020F0502020204030204" pitchFamily="34" charset="0"/>
                <a:cs typeface="Times New Roman" panose="02020603050405020304" pitchFamily="18" charset="0"/>
              </a:rPr>
              <a:t>2022 őszén az 1. projektév, 2023 tavaszán a 2. projektév keretén belül</a:t>
            </a:r>
          </a:p>
          <a:p>
            <a:pPr marL="514350" indent="-285750" algn="just">
              <a:lnSpc>
                <a:spcPct val="115000"/>
              </a:lnSpc>
              <a:spcAft>
                <a:spcPts val="800"/>
              </a:spcAft>
            </a:pPr>
            <a:r>
              <a:rPr lang="hu-HU" b="1" dirty="0" smtClean="0">
                <a:latin typeface="Calibri" panose="020F0502020204030204" pitchFamily="34" charset="0"/>
                <a:ea typeface="Calibri" panose="020F0502020204030204" pitchFamily="34" charset="0"/>
                <a:cs typeface="Times New Roman" panose="02020603050405020304" pitchFamily="18" charset="0"/>
              </a:rPr>
              <a:t>A párhuzamosság előnye:</a:t>
            </a:r>
          </a:p>
          <a:p>
            <a:pPr marL="971550" lvl="1" indent="-285750" algn="just">
              <a:lnSpc>
                <a:spcPct val="115000"/>
              </a:lnSpc>
              <a:spcAft>
                <a:spcPts val="800"/>
              </a:spcAft>
            </a:pPr>
            <a:r>
              <a:rPr lang="hu-HU" sz="1800" b="1" dirty="0" smtClean="0">
                <a:latin typeface="Calibri" panose="020F0502020204030204" pitchFamily="34" charset="0"/>
                <a:ea typeface="Calibri" panose="020F0502020204030204" pitchFamily="34" charset="0"/>
                <a:cs typeface="Times New Roman" panose="02020603050405020304" pitchFamily="18" charset="0"/>
              </a:rPr>
              <a:t>Sok tanuló külföldi mobilitási </a:t>
            </a:r>
            <a:r>
              <a:rPr lang="hu-HU" sz="1800" b="1" dirty="0">
                <a:latin typeface="Calibri" panose="020F0502020204030204" pitchFamily="34" charset="0"/>
                <a:ea typeface="Calibri" panose="020F0502020204030204" pitchFamily="34" charset="0"/>
                <a:cs typeface="Times New Roman" panose="02020603050405020304" pitchFamily="18" charset="0"/>
              </a:rPr>
              <a:t>lehetőséghez </a:t>
            </a:r>
            <a:r>
              <a:rPr lang="hu-HU" sz="1800" b="1" dirty="0" smtClean="0">
                <a:latin typeface="Calibri" panose="020F0502020204030204" pitchFamily="34" charset="0"/>
                <a:ea typeface="Calibri" panose="020F0502020204030204" pitchFamily="34" charset="0"/>
                <a:cs typeface="Times New Roman" panose="02020603050405020304" pitchFamily="18" charset="0"/>
              </a:rPr>
              <a:t>jutott</a:t>
            </a:r>
          </a:p>
          <a:p>
            <a:pPr marL="971550" lvl="1" indent="-285750" algn="just">
              <a:lnSpc>
                <a:spcPct val="115000"/>
              </a:lnSpc>
              <a:spcAft>
                <a:spcPts val="800"/>
              </a:spcAft>
            </a:pPr>
            <a:r>
              <a:rPr lang="hu-HU" sz="1800" b="1" dirty="0" smtClean="0">
                <a:latin typeface="Calibri" panose="020F0502020204030204" pitchFamily="34" charset="0"/>
                <a:ea typeface="Calibri" panose="020F0502020204030204" pitchFamily="34" charset="0"/>
                <a:cs typeface="Times New Roman" panose="02020603050405020304" pitchFamily="18" charset="0"/>
              </a:rPr>
              <a:t>Több kolléga is élt, akár több esetben és módon is a lehetőségekkel</a:t>
            </a:r>
            <a:endParaRPr lang="hu-HU" sz="18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0570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B8FCEAC-31CC-4171-B8D8-00D3DECEF6B1}"/>
              </a:ext>
            </a:extLst>
          </p:cNvPr>
          <p:cNvSpPr>
            <a:spLocks noGrp="1"/>
          </p:cNvSpPr>
          <p:nvPr>
            <p:ph type="title"/>
          </p:nvPr>
        </p:nvSpPr>
        <p:spPr>
          <a:xfrm>
            <a:off x="2584597" y="77274"/>
            <a:ext cx="7693241" cy="1325563"/>
          </a:xfrm>
        </p:spPr>
        <p:txBody>
          <a:bodyPr>
            <a:normAutofit/>
          </a:bodyPr>
          <a:lstStyle/>
          <a:p>
            <a:r>
              <a:rPr lang="hu-HU" b="1" dirty="0" smtClean="0"/>
              <a:t>Az 1. projektidőszak </a:t>
            </a:r>
            <a:r>
              <a:rPr lang="hu-HU" b="1" dirty="0"/>
              <a:t>támogatott létszámai</a:t>
            </a:r>
          </a:p>
        </p:txBody>
      </p:sp>
      <p:pic>
        <p:nvPicPr>
          <p:cNvPr id="10" name="Kép 9">
            <a:extLst>
              <a:ext uri="{FF2B5EF4-FFF2-40B4-BE49-F238E27FC236}">
                <a16:creationId xmlns:a16="http://schemas.microsoft.com/office/drawing/2014/main" id="{327203DC-3D91-2FAB-F46B-40432313DABB}"/>
              </a:ext>
            </a:extLst>
          </p:cNvPr>
          <p:cNvPicPr>
            <a:picLocks noChangeAspect="1"/>
          </p:cNvPicPr>
          <p:nvPr/>
        </p:nvPicPr>
        <p:blipFill>
          <a:blip r:embed="rId2"/>
          <a:stretch>
            <a:fillRect/>
          </a:stretch>
        </p:blipFill>
        <p:spPr>
          <a:xfrm>
            <a:off x="3081491" y="4090964"/>
            <a:ext cx="6699455" cy="2482539"/>
          </a:xfrm>
          <a:prstGeom prst="rect">
            <a:avLst/>
          </a:prstGeom>
          <a:ln>
            <a:noFill/>
          </a:ln>
          <a:effectLst>
            <a:softEdge rad="112500"/>
          </a:effectLst>
        </p:spPr>
      </p:pic>
      <p:graphicFrame>
        <p:nvGraphicFramePr>
          <p:cNvPr id="4" name="Táblázat 3">
            <a:extLst>
              <a:ext uri="{FF2B5EF4-FFF2-40B4-BE49-F238E27FC236}">
                <a16:creationId xmlns:a16="http://schemas.microsoft.com/office/drawing/2014/main" id="{2C012481-810A-529F-44AE-529F3EF23307}"/>
              </a:ext>
            </a:extLst>
          </p:cNvPr>
          <p:cNvGraphicFramePr>
            <a:graphicFrameLocks noGrp="1"/>
          </p:cNvGraphicFramePr>
          <p:nvPr>
            <p:extLst>
              <p:ext uri="{D42A27DB-BD31-4B8C-83A1-F6EECF244321}">
                <p14:modId xmlns:p14="http://schemas.microsoft.com/office/powerpoint/2010/main" val="768800948"/>
              </p:ext>
            </p:extLst>
          </p:nvPr>
        </p:nvGraphicFramePr>
        <p:xfrm>
          <a:off x="1800397" y="1125416"/>
          <a:ext cx="9261640" cy="2400300"/>
        </p:xfrm>
        <a:graphic>
          <a:graphicData uri="http://schemas.openxmlformats.org/drawingml/2006/table">
            <a:tbl>
              <a:tblPr/>
              <a:tblGrid>
                <a:gridCol w="1457351">
                  <a:extLst>
                    <a:ext uri="{9D8B030D-6E8A-4147-A177-3AD203B41FA5}">
                      <a16:colId xmlns:a16="http://schemas.microsoft.com/office/drawing/2014/main" val="1481415863"/>
                    </a:ext>
                  </a:extLst>
                </a:gridCol>
                <a:gridCol w="1227811">
                  <a:extLst>
                    <a:ext uri="{9D8B030D-6E8A-4147-A177-3AD203B41FA5}">
                      <a16:colId xmlns:a16="http://schemas.microsoft.com/office/drawing/2014/main" val="1587027287"/>
                    </a:ext>
                  </a:extLst>
                </a:gridCol>
                <a:gridCol w="1737062">
                  <a:extLst>
                    <a:ext uri="{9D8B030D-6E8A-4147-A177-3AD203B41FA5}">
                      <a16:colId xmlns:a16="http://schemas.microsoft.com/office/drawing/2014/main" val="3864970951"/>
                    </a:ext>
                  </a:extLst>
                </a:gridCol>
                <a:gridCol w="1382689">
                  <a:extLst>
                    <a:ext uri="{9D8B030D-6E8A-4147-A177-3AD203B41FA5}">
                      <a16:colId xmlns:a16="http://schemas.microsoft.com/office/drawing/2014/main" val="3151979903"/>
                    </a:ext>
                  </a:extLst>
                </a:gridCol>
                <a:gridCol w="1156216">
                  <a:extLst>
                    <a:ext uri="{9D8B030D-6E8A-4147-A177-3AD203B41FA5}">
                      <a16:colId xmlns:a16="http://schemas.microsoft.com/office/drawing/2014/main" val="1211630002"/>
                    </a:ext>
                  </a:extLst>
                </a:gridCol>
                <a:gridCol w="1156216">
                  <a:extLst>
                    <a:ext uri="{9D8B030D-6E8A-4147-A177-3AD203B41FA5}">
                      <a16:colId xmlns:a16="http://schemas.microsoft.com/office/drawing/2014/main" val="4026688699"/>
                    </a:ext>
                  </a:extLst>
                </a:gridCol>
                <a:gridCol w="1144295">
                  <a:extLst>
                    <a:ext uri="{9D8B030D-6E8A-4147-A177-3AD203B41FA5}">
                      <a16:colId xmlns:a16="http://schemas.microsoft.com/office/drawing/2014/main" val="659105313"/>
                    </a:ext>
                  </a:extLst>
                </a:gridCol>
              </a:tblGrid>
              <a:tr h="731520">
                <a:tc gridSpan="7">
                  <a:txBody>
                    <a:bodyPr/>
                    <a:lstStyle/>
                    <a:p>
                      <a:pPr algn="ctr" rtl="0" fontAlgn="ctr"/>
                      <a:r>
                        <a:rPr lang="hu-HU" sz="2200" b="1" i="0" u="none" strike="noStrike" dirty="0">
                          <a:solidFill>
                            <a:srgbClr val="FFFFFF"/>
                          </a:solidFill>
                          <a:effectLst/>
                          <a:latin typeface="Calibri" panose="020F0502020204030204" pitchFamily="34" charset="0"/>
                        </a:rPr>
                        <a:t>NSZC MEGÍTÉLT TÁMOGATÁS 2022/23 PROJEKTÉV – Köznevelés akkreditáció</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1902015637"/>
                  </a:ext>
                </a:extLst>
              </a:tr>
              <a:tr h="365760">
                <a:tc rowSpan="2">
                  <a:txBody>
                    <a:bodyPr/>
                    <a:lstStyle/>
                    <a:p>
                      <a:pPr algn="ctr" fontAlgn="ctr"/>
                      <a:r>
                        <a:rPr lang="hu-HU" sz="1800" b="0" i="0" u="none" strike="noStrike" dirty="0">
                          <a:solidFill>
                            <a:srgbClr val="FFFFFF"/>
                          </a:solidFill>
                          <a:effectLst/>
                          <a:latin typeface="Arial" panose="020B0604020202020204" pitchFamily="34" charset="0"/>
                        </a:rPr>
                        <a:t>Összlétszám (fő</a:t>
                      </a:r>
                      <a:r>
                        <a:rPr lang="hu-HU" sz="1800" b="0" i="0" u="none" strike="noStrike" dirty="0" smtClean="0">
                          <a:solidFill>
                            <a:srgbClr val="FFFFFF"/>
                          </a:solidFill>
                          <a:effectLst/>
                          <a:latin typeface="Arial" panose="020B0604020202020204" pitchFamily="34" charset="0"/>
                        </a:rPr>
                        <a:t>)</a:t>
                      </a: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C000"/>
                    </a:solidFill>
                  </a:tcPr>
                </a:tc>
                <a:tc gridSpan="3">
                  <a:txBody>
                    <a:bodyPr/>
                    <a:lstStyle/>
                    <a:p>
                      <a:pPr algn="ctr" rtl="0" fontAlgn="ctr"/>
                      <a:r>
                        <a:rPr lang="hu-HU" sz="2200" b="0" i="0" u="none" strike="noStrike" dirty="0">
                          <a:solidFill>
                            <a:srgbClr val="000000"/>
                          </a:solidFill>
                          <a:effectLst/>
                          <a:latin typeface="Calibri" panose="020F0502020204030204" pitchFamily="34" charset="0"/>
                        </a:rPr>
                        <a:t>TANULÓ</a:t>
                      </a:r>
                    </a:p>
                  </a:txBody>
                  <a:tcPr marL="7620" marR="7620" marT="762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7E7E7"/>
                    </a:solidFill>
                  </a:tcPr>
                </a:tc>
                <a:tc hMerge="1">
                  <a:txBody>
                    <a:bodyPr/>
                    <a:lstStyle/>
                    <a:p>
                      <a:endParaRPr lang="hu-HU"/>
                    </a:p>
                  </a:txBody>
                  <a:tcPr/>
                </a:tc>
                <a:tc hMerge="1">
                  <a:txBody>
                    <a:bodyPr/>
                    <a:lstStyle/>
                    <a:p>
                      <a:endParaRPr lang="hu-HU"/>
                    </a:p>
                  </a:txBody>
                  <a:tcPr/>
                </a:tc>
                <a:tc gridSpan="3">
                  <a:txBody>
                    <a:bodyPr/>
                    <a:lstStyle/>
                    <a:p>
                      <a:pPr algn="ctr" rtl="0" fontAlgn="ctr"/>
                      <a:r>
                        <a:rPr lang="hu-HU" sz="2200" b="0" i="0" u="none" strike="noStrike">
                          <a:solidFill>
                            <a:srgbClr val="000000"/>
                          </a:solidFill>
                          <a:effectLst/>
                          <a:latin typeface="Calibri" panose="020F0502020204030204" pitchFamily="34" charset="0"/>
                        </a:rPr>
                        <a:t>MUNKATÁRS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7E7E7"/>
                    </a:solidFill>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3496332475"/>
                  </a:ext>
                </a:extLst>
              </a:tr>
              <a:tr h="960120">
                <a:tc vMerge="1">
                  <a:txBody>
                    <a:bodyPr/>
                    <a:lstStyle/>
                    <a:p>
                      <a:endParaRPr lang="hu-HU"/>
                    </a:p>
                  </a:txBody>
                  <a:tcPr/>
                </a:tc>
                <a:tc>
                  <a:txBody>
                    <a:bodyPr/>
                    <a:lstStyle/>
                    <a:p>
                      <a:pPr algn="ctr" rtl="0" fontAlgn="ctr"/>
                      <a:r>
                        <a:rPr lang="hu-HU" sz="1900" b="0" i="0" u="none" strike="noStrike" dirty="0">
                          <a:solidFill>
                            <a:srgbClr val="000000"/>
                          </a:solidFill>
                          <a:effectLst/>
                          <a:latin typeface="Calibri" panose="020F0502020204030204" pitchFamily="34" charset="0"/>
                        </a:rPr>
                        <a:t>Rövid távú mobilitás</a:t>
                      </a:r>
                    </a:p>
                  </a:txBody>
                  <a:tcPr marL="7620" marR="7620" marT="7620" marB="0" anchor="ctr">
                    <a:lnL>
                      <a:noFill/>
                    </a:lnL>
                    <a:lnR>
                      <a:noFill/>
                    </a:lnR>
                    <a:lnT>
                      <a:noFill/>
                    </a:lnT>
                    <a:lnB>
                      <a:noFill/>
                    </a:lnB>
                  </a:tcPr>
                </a:tc>
                <a:tc>
                  <a:txBody>
                    <a:bodyPr/>
                    <a:lstStyle/>
                    <a:p>
                      <a:pPr algn="ctr" rtl="0" fontAlgn="ctr"/>
                      <a:r>
                        <a:rPr lang="hu-HU" sz="1900" b="0" i="0" u="none" strike="noStrike" dirty="0">
                          <a:solidFill>
                            <a:srgbClr val="000000"/>
                          </a:solidFill>
                          <a:effectLst/>
                          <a:latin typeface="Calibri" panose="020F0502020204030204" pitchFamily="34" charset="0"/>
                        </a:rPr>
                        <a:t> Rövid távú mobilitás kísérő</a:t>
                      </a:r>
                    </a:p>
                  </a:txBody>
                  <a:tcPr marL="7620" marR="7620" marT="762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hu-HU" sz="1900" b="0" i="0" u="none" strike="noStrike" dirty="0">
                          <a:solidFill>
                            <a:srgbClr val="000000"/>
                          </a:solidFill>
                          <a:effectLst/>
                          <a:latin typeface="Calibri" panose="020F0502020204030204" pitchFamily="34" charset="0"/>
                        </a:rPr>
                        <a:t>Hosszú távú mobilitás (~110 nap)</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hu-HU" sz="1900" b="0" i="0" u="none" strike="noStrike">
                          <a:solidFill>
                            <a:srgbClr val="000000"/>
                          </a:solidFill>
                          <a:effectLst/>
                          <a:latin typeface="Calibri" panose="020F0502020204030204" pitchFamily="34" charset="0"/>
                        </a:rPr>
                        <a:t>Kurzus (7/14 nap)</a:t>
                      </a: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hu-HU" sz="1900" b="0" i="0" u="none" strike="noStrike">
                          <a:solidFill>
                            <a:srgbClr val="000000"/>
                          </a:solidFill>
                          <a:effectLst/>
                          <a:latin typeface="Calibri" panose="020F0502020204030204" pitchFamily="34" charset="0"/>
                        </a:rPr>
                        <a:t>Szakmai látogatás (~7 nap)</a:t>
                      </a:r>
                    </a:p>
                  </a:txBody>
                  <a:tcPr marL="7620" marR="7620" marT="7620" marB="0" anchor="ctr">
                    <a:lnL>
                      <a:noFill/>
                    </a:lnL>
                    <a:lnR>
                      <a:noFill/>
                    </a:lnR>
                    <a:lnT>
                      <a:noFill/>
                    </a:lnT>
                    <a:lnB>
                      <a:noFill/>
                    </a:lnB>
                  </a:tcPr>
                </a:tc>
                <a:tc>
                  <a:txBody>
                    <a:bodyPr/>
                    <a:lstStyle/>
                    <a:p>
                      <a:pPr algn="ctr" rtl="0" fontAlgn="ctr"/>
                      <a:r>
                        <a:rPr lang="hu-HU" sz="1900" b="0" i="0" u="none" strike="noStrike">
                          <a:solidFill>
                            <a:srgbClr val="000000"/>
                          </a:solidFill>
                          <a:effectLst/>
                          <a:latin typeface="Calibri" panose="020F0502020204030204" pitchFamily="34" charset="0"/>
                        </a:rPr>
                        <a:t>Előkészítő látogatás (3 nap)</a:t>
                      </a:r>
                    </a:p>
                  </a:txBody>
                  <a:tcPr marL="7620" marR="7620" marT="762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2078568"/>
                  </a:ext>
                </a:extLst>
              </a:tr>
              <a:tr h="109440">
                <a:tc>
                  <a:txBody>
                    <a:bodyPr/>
                    <a:lstStyle/>
                    <a:p>
                      <a:pPr algn="ctr" fontAlgn="ctr"/>
                      <a:r>
                        <a:rPr lang="hu-HU" sz="1800" b="0" i="0" u="none" strike="noStrike" dirty="0" smtClean="0">
                          <a:solidFill>
                            <a:srgbClr val="FFFFFF"/>
                          </a:solidFill>
                          <a:effectLst/>
                          <a:latin typeface="Arial" panose="020B0604020202020204" pitchFamily="34" charset="0"/>
                        </a:rPr>
                        <a:t>Terv:  136</a:t>
                      </a:r>
                      <a:endParaRPr lang="hu-HU" sz="1800" b="0"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hu-HU" sz="2200" b="0" i="0" u="none" strike="noStrike" dirty="0">
                          <a:solidFill>
                            <a:srgbClr val="000000"/>
                          </a:solidFill>
                          <a:effectLst/>
                          <a:latin typeface="Calibri" panose="020F0502020204030204" pitchFamily="34" charset="0"/>
                        </a:rPr>
                        <a:t>90</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E7E7E7"/>
                    </a:solidFill>
                  </a:tcPr>
                </a:tc>
                <a:tc>
                  <a:txBody>
                    <a:bodyPr/>
                    <a:lstStyle/>
                    <a:p>
                      <a:pPr algn="ctr" rtl="0" fontAlgn="ctr"/>
                      <a:r>
                        <a:rPr lang="hu-HU" sz="2200" b="0" i="0" u="none" strike="noStrike" dirty="0">
                          <a:solidFill>
                            <a:srgbClr val="000000"/>
                          </a:solidFill>
                          <a:effectLst/>
                          <a:latin typeface="Calibri" panose="020F0502020204030204" pitchFamily="34" charset="0"/>
                        </a:rPr>
                        <a:t>9</a:t>
                      </a:r>
                    </a:p>
                  </a:txBody>
                  <a:tcPr marL="7620" marR="7620" marT="762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7E7E7"/>
                    </a:solidFill>
                  </a:tcPr>
                </a:tc>
                <a:tc>
                  <a:txBody>
                    <a:bodyPr/>
                    <a:lstStyle/>
                    <a:p>
                      <a:pPr algn="ctr" rtl="0" fontAlgn="ctr"/>
                      <a:r>
                        <a:rPr lang="hu-HU" sz="2200" b="0" i="0" u="none" strike="noStrike" dirty="0">
                          <a:solidFill>
                            <a:srgbClr val="000000"/>
                          </a:solidFill>
                          <a:effectLst/>
                          <a:latin typeface="Calibri" panose="020F0502020204030204" pitchFamily="34" charset="0"/>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7E7E7"/>
                    </a:solidFill>
                  </a:tcPr>
                </a:tc>
                <a:tc>
                  <a:txBody>
                    <a:bodyPr/>
                    <a:lstStyle/>
                    <a:p>
                      <a:pPr algn="ctr" rtl="0" fontAlgn="ctr"/>
                      <a:r>
                        <a:rPr lang="hu-HU" sz="2200" b="0" i="0" u="none" strike="noStrike" dirty="0">
                          <a:solidFill>
                            <a:srgbClr val="000000"/>
                          </a:solidFill>
                          <a:effectLst/>
                          <a:latin typeface="Calibri" panose="020F0502020204030204" pitchFamily="34" charset="0"/>
                        </a:rPr>
                        <a:t>20 </a:t>
                      </a:r>
                    </a:p>
                  </a:txBody>
                  <a:tcPr marL="7620" marR="7620" marT="762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E7E7E7"/>
                    </a:solidFill>
                  </a:tcPr>
                </a:tc>
                <a:tc>
                  <a:txBody>
                    <a:bodyPr/>
                    <a:lstStyle/>
                    <a:p>
                      <a:pPr algn="ctr" rtl="0" fontAlgn="ctr"/>
                      <a:r>
                        <a:rPr lang="hu-HU" sz="2200" b="0" i="0" u="none" strike="noStrike">
                          <a:solidFill>
                            <a:srgbClr val="000000"/>
                          </a:solidFill>
                          <a:effectLst/>
                          <a:latin typeface="Calibri" panose="020F0502020204030204" pitchFamily="34" charset="0"/>
                        </a:rPr>
                        <a:t>6 </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E7E7E7"/>
                    </a:solidFill>
                  </a:tcPr>
                </a:tc>
                <a:tc>
                  <a:txBody>
                    <a:bodyPr/>
                    <a:lstStyle/>
                    <a:p>
                      <a:pPr algn="ctr" rtl="0" fontAlgn="ctr"/>
                      <a:r>
                        <a:rPr lang="hu-HU" sz="2200" b="0" i="0" u="none" strike="noStrike" dirty="0">
                          <a:solidFill>
                            <a:srgbClr val="000000"/>
                          </a:solidFill>
                          <a:effectLst/>
                          <a:latin typeface="Calibri" panose="020F0502020204030204" pitchFamily="34" charset="0"/>
                        </a:rPr>
                        <a:t>6</a:t>
                      </a:r>
                    </a:p>
                  </a:txBody>
                  <a:tcPr marL="7620" marR="7620" marT="762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7E7E7"/>
                    </a:solidFill>
                  </a:tcPr>
                </a:tc>
                <a:extLst>
                  <a:ext uri="{0D108BD9-81ED-4DB2-BD59-A6C34878D82A}">
                    <a16:rowId xmlns:a16="http://schemas.microsoft.com/office/drawing/2014/main" val="1502660389"/>
                  </a:ext>
                </a:extLst>
              </a:tr>
            </a:tbl>
          </a:graphicData>
        </a:graphic>
      </p:graphicFrame>
      <p:graphicFrame>
        <p:nvGraphicFramePr>
          <p:cNvPr id="3" name="Táblázat 2"/>
          <p:cNvGraphicFramePr>
            <a:graphicFrameLocks noGrp="1"/>
          </p:cNvGraphicFramePr>
          <p:nvPr>
            <p:extLst>
              <p:ext uri="{D42A27DB-BD31-4B8C-83A1-F6EECF244321}">
                <p14:modId xmlns:p14="http://schemas.microsoft.com/office/powerpoint/2010/main" val="569796598"/>
              </p:ext>
            </p:extLst>
          </p:nvPr>
        </p:nvGraphicFramePr>
        <p:xfrm>
          <a:off x="1800397" y="3525716"/>
          <a:ext cx="9261640" cy="342900"/>
        </p:xfrm>
        <a:graphic>
          <a:graphicData uri="http://schemas.openxmlformats.org/drawingml/2006/table">
            <a:tbl>
              <a:tblPr/>
              <a:tblGrid>
                <a:gridCol w="1457351">
                  <a:extLst>
                    <a:ext uri="{9D8B030D-6E8A-4147-A177-3AD203B41FA5}">
                      <a16:colId xmlns:a16="http://schemas.microsoft.com/office/drawing/2014/main" val="2112312238"/>
                    </a:ext>
                  </a:extLst>
                </a:gridCol>
                <a:gridCol w="1227811">
                  <a:extLst>
                    <a:ext uri="{9D8B030D-6E8A-4147-A177-3AD203B41FA5}">
                      <a16:colId xmlns:a16="http://schemas.microsoft.com/office/drawing/2014/main" val="1720361127"/>
                    </a:ext>
                  </a:extLst>
                </a:gridCol>
                <a:gridCol w="1737062">
                  <a:extLst>
                    <a:ext uri="{9D8B030D-6E8A-4147-A177-3AD203B41FA5}">
                      <a16:colId xmlns:a16="http://schemas.microsoft.com/office/drawing/2014/main" val="3311988870"/>
                    </a:ext>
                  </a:extLst>
                </a:gridCol>
                <a:gridCol w="1382689">
                  <a:extLst>
                    <a:ext uri="{9D8B030D-6E8A-4147-A177-3AD203B41FA5}">
                      <a16:colId xmlns:a16="http://schemas.microsoft.com/office/drawing/2014/main" val="943531372"/>
                    </a:ext>
                  </a:extLst>
                </a:gridCol>
                <a:gridCol w="1156216">
                  <a:extLst>
                    <a:ext uri="{9D8B030D-6E8A-4147-A177-3AD203B41FA5}">
                      <a16:colId xmlns:a16="http://schemas.microsoft.com/office/drawing/2014/main" val="228103428"/>
                    </a:ext>
                  </a:extLst>
                </a:gridCol>
                <a:gridCol w="1156216">
                  <a:extLst>
                    <a:ext uri="{9D8B030D-6E8A-4147-A177-3AD203B41FA5}">
                      <a16:colId xmlns:a16="http://schemas.microsoft.com/office/drawing/2014/main" val="2420412662"/>
                    </a:ext>
                  </a:extLst>
                </a:gridCol>
                <a:gridCol w="1144295">
                  <a:extLst>
                    <a:ext uri="{9D8B030D-6E8A-4147-A177-3AD203B41FA5}">
                      <a16:colId xmlns:a16="http://schemas.microsoft.com/office/drawing/2014/main" val="4249206885"/>
                    </a:ext>
                  </a:extLst>
                </a:gridCol>
              </a:tblGrid>
              <a:tr h="109440">
                <a:tc>
                  <a:txBody>
                    <a:bodyPr/>
                    <a:lstStyle/>
                    <a:p>
                      <a:pPr algn="ctr" fontAlgn="ctr"/>
                      <a:r>
                        <a:rPr lang="hu-HU" sz="1800" b="0" i="0" u="none" strike="noStrike" dirty="0" smtClean="0">
                          <a:solidFill>
                            <a:srgbClr val="FFFFFF"/>
                          </a:solidFill>
                          <a:effectLst/>
                          <a:latin typeface="Arial" panose="020B0604020202020204" pitchFamily="34" charset="0"/>
                        </a:rPr>
                        <a:t>Tény: </a:t>
                      </a:r>
                      <a:r>
                        <a:rPr lang="hu-HU" sz="1800" b="0" i="0" u="none" strike="noStrike" dirty="0" smtClean="0">
                          <a:solidFill>
                            <a:srgbClr val="FFFFFF"/>
                          </a:solidFill>
                          <a:effectLst/>
                          <a:latin typeface="Arial" panose="020B0604020202020204" pitchFamily="34" charset="0"/>
                        </a:rPr>
                        <a:t>164</a:t>
                      </a:r>
                      <a:endParaRPr lang="hu-HU" sz="1800" b="0"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hu-HU" sz="2200" b="0" i="0" u="none" strike="noStrike" dirty="0" smtClean="0">
                          <a:solidFill>
                            <a:srgbClr val="000000"/>
                          </a:solidFill>
                          <a:effectLst/>
                          <a:latin typeface="Calibri" panose="020F0502020204030204" pitchFamily="34" charset="0"/>
                        </a:rPr>
                        <a:t>99</a:t>
                      </a:r>
                      <a:endParaRPr lang="hu-HU" sz="2200" b="0" i="0" u="none" strike="noStrike" dirty="0">
                        <a:solidFill>
                          <a:srgbClr val="000000"/>
                        </a:solidFill>
                        <a:effectLst/>
                        <a:latin typeface="Calibri" panose="020F0502020204030204" pitchFamily="34" charset="0"/>
                      </a:endParaRP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E7E7E7"/>
                    </a:solidFill>
                  </a:tcPr>
                </a:tc>
                <a:tc>
                  <a:txBody>
                    <a:bodyPr/>
                    <a:lstStyle/>
                    <a:p>
                      <a:pPr algn="ctr" rtl="0" fontAlgn="ctr"/>
                      <a:r>
                        <a:rPr lang="hu-HU" sz="2200" b="0" i="0" u="none" strike="noStrike" dirty="0" smtClean="0">
                          <a:solidFill>
                            <a:srgbClr val="000000"/>
                          </a:solidFill>
                          <a:effectLst/>
                          <a:latin typeface="Calibri" panose="020F0502020204030204" pitchFamily="34" charset="0"/>
                        </a:rPr>
                        <a:t>11</a:t>
                      </a:r>
                      <a:endParaRPr lang="hu-HU" sz="2200" b="0" i="0" u="none" strike="noStrike" dirty="0">
                        <a:solidFill>
                          <a:srgbClr val="000000"/>
                        </a:solidFill>
                        <a:effectLst/>
                        <a:latin typeface="Calibri" panose="020F0502020204030204" pitchFamily="34" charset="0"/>
                      </a:endParaRPr>
                    </a:p>
                  </a:txBody>
                  <a:tcPr marL="7620" marR="7620" marT="762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7E7E7"/>
                    </a:solidFill>
                  </a:tcPr>
                </a:tc>
                <a:tc>
                  <a:txBody>
                    <a:bodyPr/>
                    <a:lstStyle/>
                    <a:p>
                      <a:pPr algn="ctr" rtl="0" fontAlgn="ctr"/>
                      <a:r>
                        <a:rPr lang="hu-HU" sz="2200" b="0" i="0" u="none" strike="noStrike" dirty="0">
                          <a:solidFill>
                            <a:srgbClr val="000000"/>
                          </a:solidFill>
                          <a:effectLst/>
                          <a:latin typeface="Calibri" panose="020F0502020204030204" pitchFamily="34" charset="0"/>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7E7E7"/>
                    </a:solidFill>
                  </a:tcPr>
                </a:tc>
                <a:tc>
                  <a:txBody>
                    <a:bodyPr/>
                    <a:lstStyle/>
                    <a:p>
                      <a:pPr algn="ctr" rtl="0" fontAlgn="ctr"/>
                      <a:r>
                        <a:rPr lang="hu-HU" sz="2200" b="0" i="0" u="none" strike="noStrike" dirty="0" smtClean="0">
                          <a:solidFill>
                            <a:srgbClr val="000000"/>
                          </a:solidFill>
                          <a:effectLst/>
                          <a:latin typeface="Calibri" panose="020F0502020204030204" pitchFamily="34" charset="0"/>
                        </a:rPr>
                        <a:t>37</a:t>
                      </a:r>
                      <a:r>
                        <a:rPr lang="hu-HU" sz="22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E7E7E7"/>
                    </a:solidFill>
                  </a:tcPr>
                </a:tc>
                <a:tc>
                  <a:txBody>
                    <a:bodyPr/>
                    <a:lstStyle/>
                    <a:p>
                      <a:pPr algn="ctr" rtl="0" fontAlgn="ctr"/>
                      <a:r>
                        <a:rPr lang="hu-HU" sz="2200" b="0" i="0" u="none" strike="noStrike">
                          <a:solidFill>
                            <a:srgbClr val="000000"/>
                          </a:solidFill>
                          <a:effectLst/>
                          <a:latin typeface="Calibri" panose="020F0502020204030204" pitchFamily="34" charset="0"/>
                        </a:rPr>
                        <a:t>6 </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E7E7E7"/>
                    </a:solidFill>
                  </a:tcPr>
                </a:tc>
                <a:tc>
                  <a:txBody>
                    <a:bodyPr/>
                    <a:lstStyle/>
                    <a:p>
                      <a:pPr algn="ctr" rtl="0" fontAlgn="ctr"/>
                      <a:r>
                        <a:rPr lang="hu-HU" sz="2200" b="0" i="0" u="none" strike="noStrike" dirty="0">
                          <a:solidFill>
                            <a:srgbClr val="000000"/>
                          </a:solidFill>
                          <a:effectLst/>
                          <a:latin typeface="Calibri" panose="020F0502020204030204" pitchFamily="34" charset="0"/>
                        </a:rPr>
                        <a:t>6</a:t>
                      </a:r>
                      <a:endParaRPr lang="hu-HU" sz="2200" b="0" i="0" u="none" strike="noStrike" dirty="0">
                        <a:solidFill>
                          <a:srgbClr val="000000"/>
                        </a:solidFill>
                        <a:effectLst/>
                        <a:latin typeface="Calibri" panose="020F0502020204030204" pitchFamily="34" charset="0"/>
                      </a:endParaRPr>
                    </a:p>
                  </a:txBody>
                  <a:tcPr marL="7620" marR="7620" marT="762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7E7E7"/>
                    </a:solidFill>
                  </a:tcPr>
                </a:tc>
                <a:extLst>
                  <a:ext uri="{0D108BD9-81ED-4DB2-BD59-A6C34878D82A}">
                    <a16:rowId xmlns:a16="http://schemas.microsoft.com/office/drawing/2014/main" val="910334861"/>
                  </a:ext>
                </a:extLst>
              </a:tr>
            </a:tbl>
          </a:graphicData>
        </a:graphic>
      </p:graphicFrame>
    </p:spTree>
    <p:extLst>
      <p:ext uri="{BB962C8B-B14F-4D97-AF65-F5344CB8AC3E}">
        <p14:creationId xmlns:p14="http://schemas.microsoft.com/office/powerpoint/2010/main" val="7245671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31C95AE5-7FA0-6366-7219-01FBEEB915F9}"/>
              </a:ext>
            </a:extLst>
          </p:cNvPr>
          <p:cNvSpPr>
            <a:spLocks noGrp="1"/>
          </p:cNvSpPr>
          <p:nvPr>
            <p:ph type="title"/>
          </p:nvPr>
        </p:nvSpPr>
        <p:spPr>
          <a:xfrm>
            <a:off x="351241" y="1653805"/>
            <a:ext cx="3796306" cy="2690949"/>
          </a:xfrm>
        </p:spPr>
        <p:txBody>
          <a:bodyPr anchor="t">
            <a:normAutofit/>
          </a:bodyPr>
          <a:lstStyle/>
          <a:p>
            <a:r>
              <a:rPr lang="hu-HU" b="1" dirty="0"/>
              <a:t>Tevékenységek leírása - Diákok</a:t>
            </a:r>
          </a:p>
        </p:txBody>
      </p:sp>
      <p:grpSp>
        <p:nvGrpSpPr>
          <p:cNvPr id="16"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artalom helye 2">
            <a:extLst>
              <a:ext uri="{FF2B5EF4-FFF2-40B4-BE49-F238E27FC236}">
                <a16:creationId xmlns:a16="http://schemas.microsoft.com/office/drawing/2014/main" id="{412B779E-FB16-2D9B-3AA4-850CA836FA92}"/>
              </a:ext>
            </a:extLst>
          </p:cNvPr>
          <p:cNvSpPr>
            <a:spLocks noGrp="1"/>
          </p:cNvSpPr>
          <p:nvPr>
            <p:ph idx="1"/>
          </p:nvPr>
        </p:nvSpPr>
        <p:spPr>
          <a:xfrm>
            <a:off x="5133706" y="587829"/>
            <a:ext cx="6505300" cy="5682342"/>
          </a:xfrm>
        </p:spPr>
        <p:txBody>
          <a:bodyPr anchor="t">
            <a:normAutofit/>
          </a:bodyPr>
          <a:lstStyle/>
          <a:p>
            <a:pPr marL="457200" algn="just">
              <a:lnSpc>
                <a:spcPct val="115000"/>
              </a:lnSpc>
              <a:spcAft>
                <a:spcPts val="800"/>
              </a:spcAft>
            </a:pPr>
            <a:r>
              <a:rPr lang="hu-HU" b="1" u="sng" dirty="0" smtClean="0">
                <a:effectLst/>
                <a:latin typeface="Calibri" panose="020F0502020204030204" pitchFamily="34" charset="0"/>
                <a:ea typeface="Calibri" panose="020F0502020204030204" pitchFamily="34" charset="0"/>
                <a:cs typeface="Times New Roman" panose="02020603050405020304" pitchFamily="18" charset="0"/>
              </a:rPr>
              <a:t>Tanulók </a:t>
            </a:r>
            <a:r>
              <a:rPr lang="hu-HU" b="1" u="sng" dirty="0">
                <a:effectLst/>
                <a:latin typeface="Calibri" panose="020F0502020204030204" pitchFamily="34" charset="0"/>
                <a:ea typeface="Calibri" panose="020F0502020204030204" pitchFamily="34" charset="0"/>
                <a:cs typeface="Times New Roman" panose="02020603050405020304" pitchFamily="18" charset="0"/>
              </a:rPr>
              <a:t>rövid távú tanulási célú mobilitása (</a:t>
            </a:r>
            <a:r>
              <a:rPr lang="hu-HU" b="1" u="sng" dirty="0" smtClean="0">
                <a:effectLst/>
                <a:latin typeface="Calibri" panose="020F0502020204030204" pitchFamily="34" charset="0"/>
                <a:ea typeface="Calibri" panose="020F0502020204030204" pitchFamily="34" charset="0"/>
                <a:cs typeface="Times New Roman" panose="02020603050405020304" pitchFamily="18" charset="0"/>
              </a:rPr>
              <a:t>14 nap</a:t>
            </a:r>
            <a:r>
              <a:rPr lang="hu-HU" b="1" dirty="0" smtClean="0">
                <a:effectLst/>
                <a:latin typeface="Calibri" panose="020F0502020204030204" pitchFamily="34" charset="0"/>
                <a:ea typeface="Calibri" panose="020F0502020204030204" pitchFamily="34" charset="0"/>
                <a:cs typeface="Times New Roman" panose="02020603050405020304" pitchFamily="18" charset="0"/>
              </a:rPr>
              <a:t>)</a:t>
            </a:r>
            <a:r>
              <a:rPr lang="hu-HU" dirty="0" smtClean="0">
                <a:latin typeface="Calibri" panose="020F0502020204030204" pitchFamily="34" charset="0"/>
                <a:ea typeface="Calibri" panose="020F0502020204030204" pitchFamily="34" charset="0"/>
                <a:cs typeface="Times New Roman" panose="02020603050405020304" pitchFamily="18" charset="0"/>
              </a:rPr>
              <a:t> </a:t>
            </a:r>
            <a:r>
              <a:rPr lang="hu-HU" sz="1600" dirty="0" smtClean="0">
                <a:effectLst/>
                <a:latin typeface="Calibri" panose="020F0502020204030204" pitchFamily="34" charset="0"/>
                <a:ea typeface="Calibri" panose="020F0502020204030204" pitchFamily="34" charset="0"/>
                <a:cs typeface="Times New Roman" panose="02020603050405020304" pitchFamily="18" charset="0"/>
              </a:rPr>
              <a:t>a </a:t>
            </a:r>
            <a:r>
              <a:rPr lang="hu-HU" sz="1600" dirty="0">
                <a:effectLst/>
                <a:latin typeface="Calibri" panose="020F0502020204030204" pitchFamily="34" charset="0"/>
                <a:ea typeface="Calibri" panose="020F0502020204030204" pitchFamily="34" charset="0"/>
                <a:cs typeface="Times New Roman" panose="02020603050405020304" pitchFamily="18" charset="0"/>
              </a:rPr>
              <a:t>tanulók külföldön tölthetnek egy időszakot, hogy egy partneriskolában tanuljanak, vagy szakmai gyakorlaton vegyenek részt egy másik releváns külföldi szervezetnél/intézménynél. Minden résztvevő esetében egyéni tanulmányi programot kell meghatározni. A kevesebb lehetőséggel rendelkező résztvevők esetében legalább 2 napos mobilitási tevékenység is szervezhető, amennyiben ez indokolt. Kísérő munkatársak is részt vesznek a programban</a:t>
            </a:r>
            <a:r>
              <a:rPr lang="hu-HU" sz="1400" dirty="0" smtClean="0">
                <a:effectLst/>
                <a:latin typeface="Calibri" panose="020F0502020204030204" pitchFamily="34" charset="0"/>
                <a:ea typeface="Calibri" panose="020F0502020204030204" pitchFamily="34" charset="0"/>
                <a:cs typeface="Times New Roman" panose="02020603050405020304" pitchFamily="18" charset="0"/>
              </a:rPr>
              <a:t>.</a:t>
            </a:r>
          </a:p>
          <a:p>
            <a:pPr marL="457200" algn="just">
              <a:lnSpc>
                <a:spcPct val="115000"/>
              </a:lnSpc>
              <a:spcAft>
                <a:spcPts val="800"/>
              </a:spcAft>
            </a:pPr>
            <a:r>
              <a:rPr lang="hu-HU" b="1" dirty="0" err="1"/>
              <a:t>Thúry</a:t>
            </a:r>
            <a:r>
              <a:rPr lang="hu-HU" b="1" dirty="0"/>
              <a:t> Technikum</a:t>
            </a:r>
            <a:r>
              <a:rPr lang="hu-HU" dirty="0"/>
              <a:t>	 18+2 fő 	</a:t>
            </a:r>
            <a:r>
              <a:rPr lang="hu-HU" dirty="0" smtClean="0"/>
              <a:t>Olaszország(Milánó)</a:t>
            </a:r>
            <a:r>
              <a:rPr lang="hu-HU" dirty="0"/>
              <a:t>			</a:t>
            </a:r>
            <a:r>
              <a:rPr lang="hu-HU" dirty="0" smtClean="0"/>
              <a:t> 17+2 </a:t>
            </a:r>
            <a:r>
              <a:rPr lang="hu-HU" dirty="0"/>
              <a:t>fő 	Csehország(Prága)</a:t>
            </a:r>
          </a:p>
          <a:p>
            <a:pPr marL="457200" algn="just">
              <a:lnSpc>
                <a:spcPct val="100000"/>
              </a:lnSpc>
              <a:spcAft>
                <a:spcPts val="800"/>
              </a:spcAft>
            </a:pPr>
            <a:r>
              <a:rPr lang="hu-HU" b="1" dirty="0" smtClean="0"/>
              <a:t>Cserháti </a:t>
            </a:r>
            <a:r>
              <a:rPr lang="hu-HU" b="1" dirty="0"/>
              <a:t>Technikum </a:t>
            </a:r>
            <a:r>
              <a:rPr lang="hu-HU" dirty="0"/>
              <a:t>	 18+2 fő 	</a:t>
            </a:r>
            <a:r>
              <a:rPr lang="hu-HU" dirty="0" smtClean="0"/>
              <a:t>Olaszország(Milánó) 			 18+2 fő</a:t>
            </a:r>
            <a:r>
              <a:rPr lang="hu-HU" dirty="0"/>
              <a:t>	</a:t>
            </a:r>
            <a:r>
              <a:rPr lang="hu-HU" dirty="0" smtClean="0"/>
              <a:t>Csehország(Prága)			 	 10 </a:t>
            </a:r>
            <a:r>
              <a:rPr lang="hu-HU" dirty="0" smtClean="0"/>
              <a:t>+1 fő</a:t>
            </a:r>
            <a:r>
              <a:rPr lang="hu-HU" dirty="0" smtClean="0"/>
              <a:t>	Lengyelország(</a:t>
            </a:r>
            <a:r>
              <a:rPr lang="hu-HU" dirty="0" err="1" smtClean="0"/>
              <a:t>Rzeszów</a:t>
            </a:r>
            <a:r>
              <a:rPr lang="hu-HU" dirty="0"/>
              <a:t>)</a:t>
            </a:r>
          </a:p>
          <a:p>
            <a:pPr marL="457200" algn="just">
              <a:lnSpc>
                <a:spcPct val="115000"/>
              </a:lnSpc>
              <a:spcAft>
                <a:spcPts val="800"/>
              </a:spcAft>
            </a:pPr>
            <a:r>
              <a:rPr lang="hu-HU" b="1" dirty="0" smtClean="0"/>
              <a:t>Zsigmondy Technikum 	 </a:t>
            </a:r>
            <a:r>
              <a:rPr lang="hu-HU" dirty="0" smtClean="0"/>
              <a:t>18+2 fő   Ciprus </a:t>
            </a:r>
            <a:r>
              <a:rPr lang="hu-HU" dirty="0"/>
              <a:t>(</a:t>
            </a:r>
            <a:r>
              <a:rPr lang="hu-HU" dirty="0" err="1"/>
              <a:t>Paphos</a:t>
            </a:r>
            <a:r>
              <a:rPr lang="hu-HU" dirty="0"/>
              <a:t>)</a:t>
            </a:r>
          </a:p>
          <a:p>
            <a:pPr marL="457200" algn="just">
              <a:lnSpc>
                <a:spcPct val="115000"/>
              </a:lnSpc>
              <a:spcAft>
                <a:spcPts val="800"/>
              </a:spcAft>
            </a:pPr>
            <a:endParaRPr lang="hu-HU" sz="2000" dirty="0"/>
          </a:p>
        </p:txBody>
      </p:sp>
      <p:pic>
        <p:nvPicPr>
          <p:cNvPr id="9" name="Kép 8">
            <a:extLst>
              <a:ext uri="{FF2B5EF4-FFF2-40B4-BE49-F238E27FC236}">
                <a16:creationId xmlns:a16="http://schemas.microsoft.com/office/drawing/2014/main" id="{B600FF9D-DD36-AD12-3E8A-196C96884166}"/>
              </a:ext>
            </a:extLst>
          </p:cNvPr>
          <p:cNvPicPr>
            <a:picLocks noChangeAspect="1"/>
          </p:cNvPicPr>
          <p:nvPr/>
        </p:nvPicPr>
        <p:blipFill>
          <a:blip r:embed="rId2"/>
          <a:stretch>
            <a:fillRect/>
          </a:stretch>
        </p:blipFill>
        <p:spPr>
          <a:xfrm>
            <a:off x="419335" y="3428682"/>
            <a:ext cx="4276293" cy="26449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93843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31C95AE5-7FA0-6366-7219-01FBEEB915F9}"/>
              </a:ext>
            </a:extLst>
          </p:cNvPr>
          <p:cNvSpPr>
            <a:spLocks noGrp="1"/>
          </p:cNvSpPr>
          <p:nvPr>
            <p:ph type="title"/>
          </p:nvPr>
        </p:nvSpPr>
        <p:spPr>
          <a:xfrm>
            <a:off x="351241" y="1653805"/>
            <a:ext cx="3796306" cy="2690949"/>
          </a:xfrm>
        </p:spPr>
        <p:txBody>
          <a:bodyPr anchor="t">
            <a:normAutofit/>
          </a:bodyPr>
          <a:lstStyle/>
          <a:p>
            <a:r>
              <a:rPr lang="hu-HU" b="1"/>
              <a:t>Tevékenységek leírása - Diákok</a:t>
            </a:r>
          </a:p>
        </p:txBody>
      </p:sp>
      <p:grpSp>
        <p:nvGrpSpPr>
          <p:cNvPr id="16"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artalom helye 2">
            <a:extLst>
              <a:ext uri="{FF2B5EF4-FFF2-40B4-BE49-F238E27FC236}">
                <a16:creationId xmlns:a16="http://schemas.microsoft.com/office/drawing/2014/main" id="{412B779E-FB16-2D9B-3AA4-850CA836FA92}"/>
              </a:ext>
            </a:extLst>
          </p:cNvPr>
          <p:cNvSpPr>
            <a:spLocks noGrp="1"/>
          </p:cNvSpPr>
          <p:nvPr>
            <p:ph idx="1"/>
          </p:nvPr>
        </p:nvSpPr>
        <p:spPr>
          <a:xfrm>
            <a:off x="5133706" y="587829"/>
            <a:ext cx="6358091" cy="5682342"/>
          </a:xfrm>
        </p:spPr>
        <p:txBody>
          <a:bodyPr anchor="t">
            <a:normAutofit/>
          </a:bodyPr>
          <a:lstStyle/>
          <a:p>
            <a:pPr marL="514350" indent="-285750" algn="just">
              <a:lnSpc>
                <a:spcPct val="115000"/>
              </a:lnSpc>
              <a:spcAft>
                <a:spcPts val="800"/>
              </a:spcAft>
            </a:pPr>
            <a:r>
              <a:rPr lang="hu-HU" sz="1800" b="1" u="sng" dirty="0" smtClean="0">
                <a:effectLst/>
                <a:latin typeface="Calibri" panose="020F0502020204030204" pitchFamily="34" charset="0"/>
                <a:ea typeface="Calibri" panose="020F0502020204030204" pitchFamily="34" charset="0"/>
                <a:cs typeface="Times New Roman" panose="02020603050405020304" pitchFamily="18" charset="0"/>
              </a:rPr>
              <a:t>Tanulók </a:t>
            </a:r>
            <a:r>
              <a:rPr lang="hu-HU" sz="1800" b="1" u="sng" dirty="0">
                <a:effectLst/>
                <a:latin typeface="Calibri" panose="020F0502020204030204" pitchFamily="34" charset="0"/>
                <a:ea typeface="Calibri" panose="020F0502020204030204" pitchFamily="34" charset="0"/>
                <a:cs typeface="Times New Roman" panose="02020603050405020304" pitchFamily="18" charset="0"/>
              </a:rPr>
              <a:t>hosszú távú tanulási célú mobilitása </a:t>
            </a:r>
            <a:r>
              <a:rPr lang="hu-HU" sz="1800" b="1" u="sng" dirty="0" smtClean="0">
                <a:effectLst/>
                <a:latin typeface="Calibri" panose="020F0502020204030204" pitchFamily="34" charset="0"/>
                <a:ea typeface="Calibri" panose="020F0502020204030204" pitchFamily="34" charset="0"/>
                <a:cs typeface="Times New Roman" panose="02020603050405020304" pitchFamily="18" charset="0"/>
              </a:rPr>
              <a:t>(91 nap</a:t>
            </a:r>
            <a:r>
              <a:rPr lang="hu-HU" sz="1800" b="1" dirty="0" smtClean="0">
                <a:effectLst/>
                <a:latin typeface="Calibri" panose="020F0502020204030204" pitchFamily="34" charset="0"/>
                <a:ea typeface="Calibri" panose="020F0502020204030204" pitchFamily="34" charset="0"/>
                <a:cs typeface="Times New Roman" panose="02020603050405020304" pitchFamily="18" charset="0"/>
              </a:rPr>
              <a:t>)</a:t>
            </a:r>
            <a:r>
              <a:rPr lang="hu-HU" dirty="0">
                <a:latin typeface="Calibri" panose="020F0502020204030204" pitchFamily="34" charset="0"/>
                <a:ea typeface="Calibri" panose="020F0502020204030204" pitchFamily="34" charset="0"/>
                <a:cs typeface="Times New Roman" panose="02020603050405020304" pitchFamily="18" charset="0"/>
              </a:rPr>
              <a:t> </a:t>
            </a:r>
            <a:r>
              <a:rPr lang="hu-HU" sz="1600" dirty="0" smtClean="0">
                <a:effectLst/>
                <a:latin typeface="Calibri" panose="020F0502020204030204" pitchFamily="34" charset="0"/>
                <a:ea typeface="Calibri" panose="020F0502020204030204" pitchFamily="34" charset="0"/>
                <a:cs typeface="Times New Roman" panose="02020603050405020304" pitchFamily="18" charset="0"/>
              </a:rPr>
              <a:t>a </a:t>
            </a:r>
            <a:r>
              <a:rPr lang="hu-HU" sz="1600" dirty="0">
                <a:effectLst/>
                <a:latin typeface="Calibri" panose="020F0502020204030204" pitchFamily="34" charset="0"/>
                <a:ea typeface="Calibri" panose="020F0502020204030204" pitchFamily="34" charset="0"/>
                <a:cs typeface="Times New Roman" panose="02020603050405020304" pitchFamily="18" charset="0"/>
              </a:rPr>
              <a:t>tanulók külföldön tölthetnek egy időszakot, hogy egy partneriskolában tanuljanak, vagy szakmai gyakorlaton vegyenek részt egy másik releváns külföldi szervezetnél/intézménynél. Minden résztvevő esetében egyéni tanulmányi programot kell meghatározni. Minden résztvevő számára kötelező indulás előtti képzést kell biztosítani, és megnövelt finanszírozási támogatást kell biztosítani a szervezési és nyelvi támogatáshoz. </a:t>
            </a:r>
            <a:endParaRPr lang="hu-H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15000"/>
              </a:lnSpc>
              <a:spcAft>
                <a:spcPts val="800"/>
              </a:spcAft>
              <a:buNone/>
            </a:pPr>
            <a:endParaRPr lang="hu-H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800"/>
              </a:spcAft>
            </a:pPr>
            <a:r>
              <a:rPr lang="hu-HU" b="1" dirty="0" err="1"/>
              <a:t>Thúry</a:t>
            </a:r>
            <a:r>
              <a:rPr lang="hu-HU" b="1" dirty="0"/>
              <a:t> Technikum</a:t>
            </a:r>
            <a:r>
              <a:rPr lang="hu-HU" dirty="0"/>
              <a:t>	</a:t>
            </a:r>
            <a:r>
              <a:rPr lang="hu-HU" dirty="0" smtClean="0"/>
              <a:t>3 </a:t>
            </a:r>
            <a:r>
              <a:rPr lang="hu-HU" dirty="0"/>
              <a:t>fő	Ciprus (</a:t>
            </a:r>
            <a:r>
              <a:rPr lang="hu-HU" dirty="0" err="1"/>
              <a:t>Paphos</a:t>
            </a:r>
            <a:r>
              <a:rPr lang="hu-HU" dirty="0" smtClean="0"/>
              <a:t>)</a:t>
            </a:r>
          </a:p>
          <a:p>
            <a:pPr marL="457200" algn="just">
              <a:lnSpc>
                <a:spcPct val="115000"/>
              </a:lnSpc>
              <a:spcAft>
                <a:spcPts val="800"/>
              </a:spcAft>
            </a:pPr>
            <a:r>
              <a:rPr lang="hu-HU" b="1" dirty="0" smtClean="0"/>
              <a:t>Cserháti Technikum </a:t>
            </a:r>
            <a:r>
              <a:rPr lang="hu-HU" dirty="0" smtClean="0"/>
              <a:t>	2 fő 	Olaszország(</a:t>
            </a:r>
            <a:r>
              <a:rPr lang="hu-HU" dirty="0" err="1" smtClean="0"/>
              <a:t>Celano</a:t>
            </a:r>
            <a:r>
              <a:rPr lang="hu-HU" sz="2000" dirty="0" smtClean="0"/>
              <a:t>)</a:t>
            </a:r>
            <a:endParaRPr lang="hu-HU" sz="2000" dirty="0"/>
          </a:p>
          <a:p>
            <a:pPr marL="457200" algn="just">
              <a:lnSpc>
                <a:spcPct val="115000"/>
              </a:lnSpc>
              <a:spcAft>
                <a:spcPts val="800"/>
              </a:spcAft>
            </a:pPr>
            <a:endParaRPr lang="hu-HU" sz="2100" b="0" i="0" u="none" strike="noStrike" baseline="0" dirty="0">
              <a:latin typeface="Calibri" panose="020F0502020204030204" pitchFamily="34" charset="0"/>
            </a:endParaRPr>
          </a:p>
          <a:p>
            <a:pPr algn="just"/>
            <a:endParaRPr lang="hu-HU" sz="1200" dirty="0"/>
          </a:p>
        </p:txBody>
      </p:sp>
      <p:pic>
        <p:nvPicPr>
          <p:cNvPr id="9" name="Kép 8">
            <a:extLst>
              <a:ext uri="{FF2B5EF4-FFF2-40B4-BE49-F238E27FC236}">
                <a16:creationId xmlns:a16="http://schemas.microsoft.com/office/drawing/2014/main" id="{B600FF9D-DD36-AD12-3E8A-196C96884166}"/>
              </a:ext>
            </a:extLst>
          </p:cNvPr>
          <p:cNvPicPr>
            <a:picLocks noChangeAspect="1"/>
          </p:cNvPicPr>
          <p:nvPr/>
        </p:nvPicPr>
        <p:blipFill>
          <a:blip r:embed="rId2"/>
          <a:stretch>
            <a:fillRect/>
          </a:stretch>
        </p:blipFill>
        <p:spPr>
          <a:xfrm>
            <a:off x="419335" y="3428682"/>
            <a:ext cx="4276293" cy="26449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353907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ím 1">
            <a:extLst>
              <a:ext uri="{FF2B5EF4-FFF2-40B4-BE49-F238E27FC236}">
                <a16:creationId xmlns:a16="http://schemas.microsoft.com/office/drawing/2014/main" id="{31C95AE5-7FA0-6366-7219-01FBEEB915F9}"/>
              </a:ext>
            </a:extLst>
          </p:cNvPr>
          <p:cNvSpPr>
            <a:spLocks noGrp="1"/>
          </p:cNvSpPr>
          <p:nvPr>
            <p:ph type="title"/>
          </p:nvPr>
        </p:nvSpPr>
        <p:spPr>
          <a:xfrm>
            <a:off x="351241" y="1653805"/>
            <a:ext cx="3796306" cy="2690949"/>
          </a:xfrm>
        </p:spPr>
        <p:txBody>
          <a:bodyPr anchor="t">
            <a:normAutofit/>
          </a:bodyPr>
          <a:lstStyle/>
          <a:p>
            <a:r>
              <a:rPr lang="hu-HU" b="1"/>
              <a:t>Tevékenységek leírása - Munkatársak</a:t>
            </a:r>
          </a:p>
        </p:txBody>
      </p:sp>
      <p:grpSp>
        <p:nvGrpSpPr>
          <p:cNvPr id="16"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artalom helye 2">
            <a:extLst>
              <a:ext uri="{FF2B5EF4-FFF2-40B4-BE49-F238E27FC236}">
                <a16:creationId xmlns:a16="http://schemas.microsoft.com/office/drawing/2014/main" id="{412B779E-FB16-2D9B-3AA4-850CA836FA92}"/>
              </a:ext>
            </a:extLst>
          </p:cNvPr>
          <p:cNvSpPr>
            <a:spLocks noGrp="1"/>
          </p:cNvSpPr>
          <p:nvPr>
            <p:ph idx="1"/>
          </p:nvPr>
        </p:nvSpPr>
        <p:spPr>
          <a:xfrm>
            <a:off x="5075022" y="501161"/>
            <a:ext cx="6448502" cy="5706208"/>
          </a:xfrm>
        </p:spPr>
        <p:txBody>
          <a:bodyPr anchor="t">
            <a:noAutofit/>
          </a:bodyPr>
          <a:lstStyle/>
          <a:p>
            <a:pPr marL="457200" algn="just">
              <a:lnSpc>
                <a:spcPct val="100000"/>
              </a:lnSpc>
              <a:spcBef>
                <a:spcPts val="0"/>
              </a:spcBef>
            </a:pPr>
            <a:endParaRPr lang="hu-HU" sz="1400" b="1" u="sng"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0000"/>
              </a:lnSpc>
              <a:spcBef>
                <a:spcPts val="0"/>
              </a:spcBef>
            </a:pPr>
            <a:endParaRPr lang="hu-HU" sz="1400" b="1" u="sng"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0000"/>
              </a:lnSpc>
              <a:spcBef>
                <a:spcPts val="0"/>
              </a:spcBef>
            </a:pPr>
            <a:r>
              <a:rPr lang="hu-HU" b="1" u="sng" dirty="0" smtClean="0">
                <a:effectLst/>
                <a:latin typeface="Calibri" panose="020F0502020204030204" pitchFamily="34" charset="0"/>
                <a:ea typeface="Calibri" panose="020F0502020204030204" pitchFamily="34" charset="0"/>
                <a:cs typeface="Times New Roman" panose="02020603050405020304" pitchFamily="18" charset="0"/>
              </a:rPr>
              <a:t>Szakmai </a:t>
            </a:r>
            <a:r>
              <a:rPr lang="hu-HU" b="1" u="sng" dirty="0">
                <a:effectLst/>
                <a:latin typeface="Calibri" panose="020F0502020204030204" pitchFamily="34" charset="0"/>
                <a:ea typeface="Calibri" panose="020F0502020204030204" pitchFamily="34" charset="0"/>
                <a:cs typeface="Times New Roman" panose="02020603050405020304" pitchFamily="18" charset="0"/>
              </a:rPr>
              <a:t>látogatás </a:t>
            </a:r>
            <a:r>
              <a:rPr lang="hu-HU" b="1" u="sng" dirty="0" smtClean="0">
                <a:effectLst/>
                <a:latin typeface="Calibri" panose="020F0502020204030204" pitchFamily="34" charset="0"/>
                <a:ea typeface="Calibri" panose="020F0502020204030204" pitchFamily="34" charset="0"/>
                <a:cs typeface="Times New Roman" panose="02020603050405020304" pitchFamily="18" charset="0"/>
              </a:rPr>
              <a:t>(4–7 </a:t>
            </a:r>
            <a:r>
              <a:rPr lang="hu-HU" b="1" u="sng" dirty="0">
                <a:effectLst/>
                <a:latin typeface="Calibri" panose="020F0502020204030204" pitchFamily="34" charset="0"/>
                <a:ea typeface="Calibri" panose="020F0502020204030204" pitchFamily="34" charset="0"/>
                <a:cs typeface="Times New Roman" panose="02020603050405020304" pitchFamily="18" charset="0"/>
              </a:rPr>
              <a:t>nap) – Job </a:t>
            </a:r>
            <a:r>
              <a:rPr lang="hu-HU" b="1" u="sng" dirty="0" err="1">
                <a:effectLst/>
                <a:latin typeface="Calibri" panose="020F0502020204030204" pitchFamily="34" charset="0"/>
                <a:ea typeface="Calibri" panose="020F0502020204030204" pitchFamily="34" charset="0"/>
                <a:cs typeface="Times New Roman" panose="02020603050405020304" pitchFamily="18" charset="0"/>
              </a:rPr>
              <a:t>shadowing</a:t>
            </a:r>
            <a:r>
              <a:rPr lang="hu-HU" u="sng" dirty="0">
                <a:effectLst/>
                <a:latin typeface="Calibri" panose="020F0502020204030204" pitchFamily="34" charset="0"/>
                <a:ea typeface="Calibri" panose="020F0502020204030204" pitchFamily="34" charset="0"/>
                <a:cs typeface="Times New Roman" panose="02020603050405020304" pitchFamily="18" charset="0"/>
              </a:rPr>
              <a:t> </a:t>
            </a:r>
            <a:r>
              <a:rPr lang="hu-HU" sz="1600" dirty="0">
                <a:effectLst/>
                <a:latin typeface="Calibri" panose="020F0502020204030204" pitchFamily="34" charset="0"/>
                <a:ea typeface="Calibri" panose="020F0502020204030204" pitchFamily="34" charset="0"/>
                <a:cs typeface="Times New Roman" panose="02020603050405020304" pitchFamily="18" charset="0"/>
              </a:rPr>
              <a:t>a résztvevők egy másik országban található fogadó szervezetnél/intézménynél tölthetnek időt azzal a céllal, hogy új gyakorlatokat tanuljanak és új ötleteket gyűjtsenek a megfigyelés és a társakkal, szakértőkkel vagy más szakemberekkel való interakció révén a fogadó szervezetnél végzett napi munkájuk során. </a:t>
            </a:r>
          </a:p>
          <a:p>
            <a:pPr indent="0" algn="just">
              <a:lnSpc>
                <a:spcPct val="100000"/>
              </a:lnSpc>
              <a:spcBef>
                <a:spcPts val="0"/>
              </a:spcBef>
              <a:buNone/>
            </a:pPr>
            <a:endParaRPr lang="hu-HU" sz="1400" dirty="0">
              <a:effectLst/>
              <a:latin typeface="Calibri" panose="020F0502020204030204" pitchFamily="34" charset="0"/>
              <a:ea typeface="Calibri" panose="020F0502020204030204" pitchFamily="34" charset="0"/>
            </a:endParaRPr>
          </a:p>
          <a:p>
            <a:pPr indent="0" algn="just">
              <a:lnSpc>
                <a:spcPct val="100000"/>
              </a:lnSpc>
              <a:spcBef>
                <a:spcPts val="0"/>
              </a:spcBef>
              <a:buNone/>
            </a:pP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15000"/>
              </a:lnSpc>
              <a:spcAft>
                <a:spcPts val="800"/>
              </a:spcAft>
              <a:buNone/>
            </a:pPr>
            <a:r>
              <a:rPr lang="hu-HU" b="1" dirty="0" err="1"/>
              <a:t>Thúry</a:t>
            </a:r>
            <a:r>
              <a:rPr lang="hu-HU" b="1" dirty="0"/>
              <a:t> Technikum</a:t>
            </a:r>
            <a:r>
              <a:rPr lang="hu-HU" dirty="0"/>
              <a:t>	</a:t>
            </a:r>
            <a:r>
              <a:rPr lang="hu-HU" dirty="0" smtClean="0"/>
              <a:t>1 </a:t>
            </a:r>
            <a:r>
              <a:rPr lang="hu-HU" dirty="0"/>
              <a:t>fő	</a:t>
            </a:r>
            <a:r>
              <a:rPr lang="hu-HU" dirty="0" smtClean="0"/>
              <a:t>Olaszország(</a:t>
            </a:r>
            <a:r>
              <a:rPr lang="hu-HU" dirty="0" err="1" smtClean="0"/>
              <a:t>Avezzano</a:t>
            </a:r>
            <a:r>
              <a:rPr lang="hu-HU" dirty="0" smtClean="0"/>
              <a:t>)</a:t>
            </a:r>
            <a:endParaRPr lang="hu-HU" dirty="0"/>
          </a:p>
          <a:p>
            <a:pPr indent="0" algn="just">
              <a:lnSpc>
                <a:spcPct val="115000"/>
              </a:lnSpc>
              <a:spcAft>
                <a:spcPts val="800"/>
              </a:spcAft>
              <a:buNone/>
            </a:pPr>
            <a:r>
              <a:rPr lang="hu-HU" b="1" dirty="0" smtClean="0"/>
              <a:t>Cserháti </a:t>
            </a:r>
            <a:r>
              <a:rPr lang="hu-HU" b="1" dirty="0"/>
              <a:t>Technikum </a:t>
            </a:r>
            <a:r>
              <a:rPr lang="hu-HU" dirty="0"/>
              <a:t>	2 fő 	Olaszország(</a:t>
            </a:r>
            <a:r>
              <a:rPr lang="hu-HU" dirty="0" err="1"/>
              <a:t>Celano</a:t>
            </a:r>
            <a:r>
              <a:rPr lang="hu-HU" dirty="0" smtClean="0"/>
              <a:t>)</a:t>
            </a:r>
          </a:p>
          <a:p>
            <a:pPr indent="0" algn="just">
              <a:lnSpc>
                <a:spcPct val="115000"/>
              </a:lnSpc>
              <a:spcAft>
                <a:spcPts val="800"/>
              </a:spcAft>
              <a:buNone/>
            </a:pPr>
            <a:r>
              <a:rPr lang="hu-HU" b="1" dirty="0" err="1" smtClean="0"/>
              <a:t>Thúry</a:t>
            </a:r>
            <a:r>
              <a:rPr lang="hu-HU" b="1" dirty="0" smtClean="0"/>
              <a:t>/Cserháti Technikum </a:t>
            </a:r>
            <a:r>
              <a:rPr lang="hu-HU" dirty="0" smtClean="0"/>
              <a:t>3 fő	Spanyolország(Mallorca)</a:t>
            </a:r>
            <a:endParaRPr lang="hu-HU" dirty="0"/>
          </a:p>
          <a:p>
            <a:pPr marL="457200" algn="just">
              <a:lnSpc>
                <a:spcPct val="115000"/>
              </a:lnSpc>
              <a:spcAft>
                <a:spcPts val="800"/>
              </a:spcAft>
            </a:pP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Kép 8">
            <a:extLst>
              <a:ext uri="{FF2B5EF4-FFF2-40B4-BE49-F238E27FC236}">
                <a16:creationId xmlns:a16="http://schemas.microsoft.com/office/drawing/2014/main" id="{B600FF9D-DD36-AD12-3E8A-196C96884166}"/>
              </a:ext>
            </a:extLst>
          </p:cNvPr>
          <p:cNvPicPr>
            <a:picLocks noChangeAspect="1"/>
          </p:cNvPicPr>
          <p:nvPr/>
        </p:nvPicPr>
        <p:blipFill>
          <a:blip r:embed="rId2"/>
          <a:stretch>
            <a:fillRect/>
          </a:stretch>
        </p:blipFill>
        <p:spPr>
          <a:xfrm>
            <a:off x="304420" y="3022275"/>
            <a:ext cx="4276293" cy="26449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Kép 3">
            <a:extLst>
              <a:ext uri="{FF2B5EF4-FFF2-40B4-BE49-F238E27FC236}">
                <a16:creationId xmlns:a16="http://schemas.microsoft.com/office/drawing/2014/main" id="{033F86BF-CED7-44B8-8322-B4C8EE286E93}"/>
              </a:ext>
            </a:extLst>
          </p:cNvPr>
          <p:cNvPicPr>
            <a:picLocks noChangeAspect="1"/>
          </p:cNvPicPr>
          <p:nvPr/>
        </p:nvPicPr>
        <p:blipFill>
          <a:blip r:embed="rId3"/>
          <a:stretch>
            <a:fillRect/>
          </a:stretch>
        </p:blipFill>
        <p:spPr>
          <a:xfrm>
            <a:off x="458246" y="2999279"/>
            <a:ext cx="4582478" cy="30107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516919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ím 1">
            <a:extLst>
              <a:ext uri="{FF2B5EF4-FFF2-40B4-BE49-F238E27FC236}">
                <a16:creationId xmlns:a16="http://schemas.microsoft.com/office/drawing/2014/main" id="{31C95AE5-7FA0-6366-7219-01FBEEB915F9}"/>
              </a:ext>
            </a:extLst>
          </p:cNvPr>
          <p:cNvSpPr>
            <a:spLocks noGrp="1"/>
          </p:cNvSpPr>
          <p:nvPr>
            <p:ph type="title"/>
          </p:nvPr>
        </p:nvSpPr>
        <p:spPr>
          <a:xfrm>
            <a:off x="351241" y="1653805"/>
            <a:ext cx="3796306" cy="2690949"/>
          </a:xfrm>
        </p:spPr>
        <p:txBody>
          <a:bodyPr anchor="t">
            <a:normAutofit/>
          </a:bodyPr>
          <a:lstStyle/>
          <a:p>
            <a:r>
              <a:rPr lang="hu-HU" b="1"/>
              <a:t>Tevékenységek leírása - Munkatársak</a:t>
            </a:r>
          </a:p>
        </p:txBody>
      </p:sp>
      <p:grpSp>
        <p:nvGrpSpPr>
          <p:cNvPr id="16"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artalom helye 2">
            <a:extLst>
              <a:ext uri="{FF2B5EF4-FFF2-40B4-BE49-F238E27FC236}">
                <a16:creationId xmlns:a16="http://schemas.microsoft.com/office/drawing/2014/main" id="{412B779E-FB16-2D9B-3AA4-850CA836FA92}"/>
              </a:ext>
            </a:extLst>
          </p:cNvPr>
          <p:cNvSpPr>
            <a:spLocks noGrp="1"/>
          </p:cNvSpPr>
          <p:nvPr>
            <p:ph idx="1"/>
          </p:nvPr>
        </p:nvSpPr>
        <p:spPr>
          <a:xfrm>
            <a:off x="4794993" y="354958"/>
            <a:ext cx="7109792" cy="5993087"/>
          </a:xfrm>
        </p:spPr>
        <p:txBody>
          <a:bodyPr anchor="t">
            <a:noAutofit/>
          </a:bodyPr>
          <a:lstStyle/>
          <a:p>
            <a:pPr marL="514350" indent="-285750" algn="just">
              <a:lnSpc>
                <a:spcPct val="100000"/>
              </a:lnSpc>
              <a:spcBef>
                <a:spcPts val="0"/>
              </a:spcBef>
            </a:pPr>
            <a:r>
              <a:rPr lang="hu-HU" b="1" u="sng" dirty="0" smtClean="0">
                <a:effectLst/>
                <a:latin typeface="Calibri" panose="020F0502020204030204" pitchFamily="34" charset="0"/>
                <a:ea typeface="Calibri" panose="020F0502020204030204" pitchFamily="34" charset="0"/>
                <a:cs typeface="Times New Roman" panose="02020603050405020304" pitchFamily="18" charset="0"/>
              </a:rPr>
              <a:t>Előkészítő </a:t>
            </a:r>
            <a:r>
              <a:rPr lang="hu-HU" b="1" u="sng" dirty="0">
                <a:effectLst/>
                <a:latin typeface="Calibri" panose="020F0502020204030204" pitchFamily="34" charset="0"/>
                <a:ea typeface="Calibri" panose="020F0502020204030204" pitchFamily="34" charset="0"/>
                <a:cs typeface="Times New Roman" panose="02020603050405020304" pitchFamily="18" charset="0"/>
              </a:rPr>
              <a:t>látogatás </a:t>
            </a:r>
            <a:r>
              <a:rPr lang="hu-HU" b="1" u="sng" dirty="0" smtClean="0">
                <a:effectLst/>
                <a:latin typeface="Calibri" panose="020F0502020204030204" pitchFamily="34" charset="0"/>
                <a:ea typeface="Calibri" panose="020F0502020204030204" pitchFamily="34" charset="0"/>
                <a:cs typeface="Times New Roman" panose="02020603050405020304" pitchFamily="18" charset="0"/>
              </a:rPr>
              <a:t>(3-4 nap</a:t>
            </a:r>
            <a:r>
              <a:rPr lang="hu-HU" b="1" dirty="0" smtClean="0">
                <a:effectLst/>
                <a:latin typeface="Calibri" panose="020F0502020204030204" pitchFamily="34" charset="0"/>
                <a:ea typeface="Calibri" panose="020F0502020204030204" pitchFamily="34" charset="0"/>
                <a:cs typeface="Times New Roman" panose="02020603050405020304" pitchFamily="18" charset="0"/>
              </a:rPr>
              <a:t>) </a:t>
            </a:r>
            <a:r>
              <a:rPr lang="hu-HU" sz="1600" dirty="0" smtClean="0">
                <a:effectLst/>
                <a:latin typeface="Calibri" panose="020F0502020204030204" pitchFamily="34" charset="0"/>
                <a:ea typeface="Calibri" panose="020F0502020204030204" pitchFamily="34" charset="0"/>
                <a:cs typeface="Times New Roman" panose="02020603050405020304" pitchFamily="18" charset="0"/>
              </a:rPr>
              <a:t>A </a:t>
            </a:r>
            <a:r>
              <a:rPr lang="hu-HU" sz="1600" dirty="0">
                <a:effectLst/>
                <a:latin typeface="Calibri" panose="020F0502020204030204" pitchFamily="34" charset="0"/>
                <a:ea typeface="Calibri" panose="020F0502020204030204" pitchFamily="34" charset="0"/>
                <a:cs typeface="Times New Roman" panose="02020603050405020304" pitchFamily="18" charset="0"/>
              </a:rPr>
              <a:t>szervezetek/intézmények előkészítő látogatást szervezhetnek fogadó partnerük számára a mobilitás kezdete előtt. Az előkészítő látogatások nem önálló tevékenységek, hanem a munkatársak/szakemberek/oktatók vagy a tanulók mobilitását támogató intézkedések. Minden előkészítő látogatásnak egyértelműen indokoltnak kell lennie, és a mobilitási tevékenység </a:t>
            </a:r>
            <a:r>
              <a:rPr lang="hu-HU" sz="1600" dirty="0" err="1">
                <a:effectLst/>
                <a:latin typeface="Calibri" panose="020F0502020204030204" pitchFamily="34" charset="0"/>
                <a:ea typeface="Calibri" panose="020F0502020204030204" pitchFamily="34" charset="0"/>
                <a:cs typeface="Times New Roman" panose="02020603050405020304" pitchFamily="18" charset="0"/>
              </a:rPr>
              <a:t>inkluzivitását</a:t>
            </a:r>
            <a:r>
              <a:rPr lang="hu-HU" sz="1600" dirty="0">
                <a:effectLst/>
                <a:latin typeface="Calibri" panose="020F0502020204030204" pitchFamily="34" charset="0"/>
                <a:ea typeface="Calibri" panose="020F0502020204030204" pitchFamily="34" charset="0"/>
                <a:cs typeface="Times New Roman" panose="02020603050405020304" pitchFamily="18" charset="0"/>
              </a:rPr>
              <a:t>, hatókörének kiterjesztését és minőségének javítását kell szolgálnia. Előkészítő látogatások szervezhetők például a kevesebb lehetőséggel rendelkező résztvevők mobilitásának eredményesebb megszervezése, egy új partnerszervezettel/-intézménnyel folytatott együttműködés elindítása vagy hosszabb mobilitási tevékenységek előkészítése céljából. A tanfolyamokon és képzéseken kívül bármilyen típusú tanulói vagy munkatársaknak/szakembereknek/oktatóknak szóló mobilitásra való felkészülés céljából előkészítő látogatásokat lehet szervezni</a:t>
            </a:r>
            <a:r>
              <a:rPr lang="hu-HU" sz="1600" dirty="0" smtClean="0">
                <a:effectLst/>
                <a:latin typeface="Calibri" panose="020F0502020204030204" pitchFamily="34" charset="0"/>
                <a:ea typeface="Calibri" panose="020F0502020204030204" pitchFamily="34" charset="0"/>
                <a:cs typeface="Times New Roman" panose="02020603050405020304" pitchFamily="18" charset="0"/>
              </a:rPr>
              <a:t>.</a:t>
            </a:r>
          </a:p>
          <a:p>
            <a:pPr indent="0" algn="just">
              <a:lnSpc>
                <a:spcPct val="100000"/>
              </a:lnSpc>
              <a:spcBef>
                <a:spcPts val="0"/>
              </a:spcBef>
              <a:buNone/>
            </a:pPr>
            <a:endParaRPr lang="hu-HU" dirty="0"/>
          </a:p>
          <a:p>
            <a:pPr indent="0" algn="just">
              <a:lnSpc>
                <a:spcPct val="100000"/>
              </a:lnSpc>
              <a:spcBef>
                <a:spcPts val="0"/>
              </a:spcBef>
              <a:buNone/>
            </a:pPr>
            <a:r>
              <a:rPr lang="hu-HU" dirty="0"/>
              <a:t>	</a:t>
            </a:r>
          </a:p>
          <a:p>
            <a:pPr indent="0" algn="just">
              <a:lnSpc>
                <a:spcPct val="100000"/>
              </a:lnSpc>
              <a:spcBef>
                <a:spcPts val="0"/>
              </a:spcBef>
              <a:buNone/>
            </a:pPr>
            <a:r>
              <a:rPr lang="hu-HU" b="1" dirty="0"/>
              <a:t>	 </a:t>
            </a:r>
            <a:r>
              <a:rPr lang="hu-HU" b="1" dirty="0" err="1"/>
              <a:t>Thúry</a:t>
            </a:r>
            <a:r>
              <a:rPr lang="hu-HU" b="1" dirty="0"/>
              <a:t> Technikum		</a:t>
            </a:r>
            <a:r>
              <a:rPr lang="hu-HU" dirty="0" smtClean="0"/>
              <a:t>2 </a:t>
            </a:r>
            <a:r>
              <a:rPr lang="hu-HU" dirty="0"/>
              <a:t>fő	Olaszország(Milánó</a:t>
            </a:r>
            <a:r>
              <a:rPr lang="hu-HU" dirty="0" smtClean="0"/>
              <a:t>)</a:t>
            </a:r>
          </a:p>
          <a:p>
            <a:pPr indent="0" algn="just">
              <a:lnSpc>
                <a:spcPct val="100000"/>
              </a:lnSpc>
              <a:spcBef>
                <a:spcPts val="0"/>
              </a:spcBef>
              <a:buNone/>
            </a:pPr>
            <a:endParaRPr lang="hu-HU" dirty="0"/>
          </a:p>
          <a:p>
            <a:pPr indent="0" algn="just">
              <a:lnSpc>
                <a:spcPct val="100000"/>
              </a:lnSpc>
              <a:spcBef>
                <a:spcPts val="0"/>
              </a:spcBef>
              <a:buNone/>
            </a:pPr>
            <a:r>
              <a:rPr lang="hu-HU" dirty="0"/>
              <a:t>	</a:t>
            </a:r>
            <a:r>
              <a:rPr lang="hu-HU" b="1" dirty="0"/>
              <a:t> Cserháti Technikum 	</a:t>
            </a:r>
            <a:r>
              <a:rPr lang="hu-HU" dirty="0" smtClean="0"/>
              <a:t>2 </a:t>
            </a:r>
            <a:r>
              <a:rPr lang="hu-HU" dirty="0"/>
              <a:t>fő	Csehország (Prága)</a:t>
            </a:r>
          </a:p>
          <a:p>
            <a:pPr indent="0" algn="just">
              <a:lnSpc>
                <a:spcPct val="100000"/>
              </a:lnSpc>
              <a:spcBef>
                <a:spcPts val="0"/>
              </a:spcBef>
              <a:buNone/>
            </a:pPr>
            <a:r>
              <a:rPr lang="hu-HU" dirty="0"/>
              <a:t>				</a:t>
            </a:r>
            <a:r>
              <a:rPr lang="hu-HU" dirty="0" smtClean="0"/>
              <a:t>2 fő           Lengyelország(</a:t>
            </a:r>
            <a:r>
              <a:rPr lang="hu-HU" dirty="0" err="1" smtClean="0"/>
              <a:t>Rzeszów</a:t>
            </a:r>
            <a:r>
              <a:rPr lang="hu-HU" sz="1600" dirty="0"/>
              <a:t>)</a:t>
            </a:r>
          </a:p>
          <a:p>
            <a:pPr marL="457200" algn="just">
              <a:lnSpc>
                <a:spcPct val="115000"/>
              </a:lnSpc>
              <a:spcAft>
                <a:spcPts val="800"/>
              </a:spcAft>
            </a:pP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800"/>
              </a:spcAft>
            </a:pP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Kép 8">
            <a:extLst>
              <a:ext uri="{FF2B5EF4-FFF2-40B4-BE49-F238E27FC236}">
                <a16:creationId xmlns:a16="http://schemas.microsoft.com/office/drawing/2014/main" id="{B600FF9D-DD36-AD12-3E8A-196C96884166}"/>
              </a:ext>
            </a:extLst>
          </p:cNvPr>
          <p:cNvPicPr>
            <a:picLocks noChangeAspect="1"/>
          </p:cNvPicPr>
          <p:nvPr/>
        </p:nvPicPr>
        <p:blipFill>
          <a:blip r:embed="rId2"/>
          <a:stretch>
            <a:fillRect/>
          </a:stretch>
        </p:blipFill>
        <p:spPr>
          <a:xfrm>
            <a:off x="304420" y="3022275"/>
            <a:ext cx="4276293" cy="26449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Kép 3">
            <a:extLst>
              <a:ext uri="{FF2B5EF4-FFF2-40B4-BE49-F238E27FC236}">
                <a16:creationId xmlns:a16="http://schemas.microsoft.com/office/drawing/2014/main" id="{033F86BF-CED7-44B8-8322-B4C8EE286E93}"/>
              </a:ext>
            </a:extLst>
          </p:cNvPr>
          <p:cNvPicPr>
            <a:picLocks noChangeAspect="1"/>
          </p:cNvPicPr>
          <p:nvPr/>
        </p:nvPicPr>
        <p:blipFill>
          <a:blip r:embed="rId3"/>
          <a:stretch>
            <a:fillRect/>
          </a:stretch>
        </p:blipFill>
        <p:spPr>
          <a:xfrm>
            <a:off x="458246" y="2999279"/>
            <a:ext cx="4582478" cy="30107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3654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ím 1">
            <a:extLst>
              <a:ext uri="{FF2B5EF4-FFF2-40B4-BE49-F238E27FC236}">
                <a16:creationId xmlns:a16="http://schemas.microsoft.com/office/drawing/2014/main" id="{31C95AE5-7FA0-6366-7219-01FBEEB915F9}"/>
              </a:ext>
            </a:extLst>
          </p:cNvPr>
          <p:cNvSpPr>
            <a:spLocks noGrp="1"/>
          </p:cNvSpPr>
          <p:nvPr>
            <p:ph type="title"/>
          </p:nvPr>
        </p:nvSpPr>
        <p:spPr>
          <a:xfrm>
            <a:off x="351241" y="1653805"/>
            <a:ext cx="3796306" cy="2690949"/>
          </a:xfrm>
        </p:spPr>
        <p:txBody>
          <a:bodyPr anchor="t">
            <a:normAutofit/>
          </a:bodyPr>
          <a:lstStyle/>
          <a:p>
            <a:r>
              <a:rPr lang="hu-HU" b="1"/>
              <a:t>Tevékenységek leírása - Munkatársak</a:t>
            </a:r>
          </a:p>
        </p:txBody>
      </p:sp>
      <p:grpSp>
        <p:nvGrpSpPr>
          <p:cNvPr id="16"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artalom helye 2">
            <a:extLst>
              <a:ext uri="{FF2B5EF4-FFF2-40B4-BE49-F238E27FC236}">
                <a16:creationId xmlns:a16="http://schemas.microsoft.com/office/drawing/2014/main" id="{412B779E-FB16-2D9B-3AA4-850CA836FA92}"/>
              </a:ext>
            </a:extLst>
          </p:cNvPr>
          <p:cNvSpPr>
            <a:spLocks noGrp="1"/>
          </p:cNvSpPr>
          <p:nvPr>
            <p:ph idx="1"/>
          </p:nvPr>
        </p:nvSpPr>
        <p:spPr>
          <a:xfrm>
            <a:off x="4931955" y="354959"/>
            <a:ext cx="6805776" cy="5915212"/>
          </a:xfrm>
        </p:spPr>
        <p:txBody>
          <a:bodyPr anchor="t">
            <a:noAutofit/>
          </a:bodyPr>
          <a:lstStyle/>
          <a:p>
            <a:pPr indent="0" algn="just">
              <a:lnSpc>
                <a:spcPct val="100000"/>
              </a:lnSpc>
              <a:spcBef>
                <a:spcPts val="0"/>
              </a:spcBef>
              <a:buNone/>
            </a:pPr>
            <a:endParaRPr lang="hu-HU" sz="1400" dirty="0">
              <a:effectLst/>
              <a:latin typeface="Calibri" panose="020F0502020204030204" pitchFamily="34" charset="0"/>
              <a:ea typeface="Calibri" panose="020F0502020204030204" pitchFamily="34" charset="0"/>
            </a:endParaRPr>
          </a:p>
          <a:p>
            <a:pPr marL="457200" algn="just">
              <a:lnSpc>
                <a:spcPct val="100000"/>
              </a:lnSpc>
              <a:spcBef>
                <a:spcPts val="0"/>
              </a:spcBef>
            </a:pPr>
            <a:r>
              <a:rPr lang="hu-HU" b="1" u="sng" dirty="0" smtClean="0">
                <a:effectLst/>
                <a:latin typeface="Calibri" panose="020F0502020204030204" pitchFamily="34" charset="0"/>
                <a:ea typeface="Calibri" panose="020F0502020204030204" pitchFamily="34" charset="0"/>
                <a:cs typeface="Times New Roman" panose="02020603050405020304" pitchFamily="18" charset="0"/>
              </a:rPr>
              <a:t>Tanfolyamok és képzések (7-14 nap, résztvevőnként legfeljebb 10 nap </a:t>
            </a:r>
            <a:r>
              <a:rPr lang="hu-HU" b="1" u="sng" dirty="0" smtClean="0">
                <a:latin typeface="Calibri" panose="020F0502020204030204" pitchFamily="34" charset="0"/>
                <a:ea typeface="Calibri" panose="020F0502020204030204" pitchFamily="34" charset="0"/>
                <a:cs typeface="Times New Roman" panose="02020603050405020304" pitchFamily="18" charset="0"/>
              </a:rPr>
              <a:t>kurzus</a:t>
            </a:r>
            <a:r>
              <a:rPr lang="hu-HU" b="1" u="sng" dirty="0" smtClean="0">
                <a:effectLst/>
                <a:latin typeface="Calibri" panose="020F0502020204030204" pitchFamily="34" charset="0"/>
                <a:ea typeface="Calibri" panose="020F0502020204030204" pitchFamily="34" charset="0"/>
                <a:cs typeface="Times New Roman" panose="02020603050405020304" pitchFamily="18" charset="0"/>
              </a:rPr>
              <a:t>díj)</a:t>
            </a:r>
            <a:r>
              <a:rPr lang="hu-HU" u="sng" dirty="0" smtClean="0">
                <a:effectLst/>
                <a:latin typeface="Calibri" panose="020F0502020204030204" pitchFamily="34" charset="0"/>
                <a:ea typeface="Calibri" panose="020F0502020204030204" pitchFamily="34" charset="0"/>
                <a:cs typeface="Times New Roman" panose="02020603050405020304" pitchFamily="18" charset="0"/>
              </a:rPr>
              <a:t> </a:t>
            </a:r>
            <a:r>
              <a:rPr lang="hu-HU" sz="1600" dirty="0" smtClean="0">
                <a:effectLst/>
                <a:latin typeface="Calibri" panose="020F0502020204030204" pitchFamily="34" charset="0"/>
                <a:ea typeface="Calibri" panose="020F0502020204030204" pitchFamily="34" charset="0"/>
                <a:cs typeface="Times New Roman" panose="02020603050405020304" pitchFamily="18" charset="0"/>
              </a:rPr>
              <a:t>a résztvevők egy előre meghatározott tanulási programon és tanulási eredményeken alapuló strukturált tanfolyamon vagy hasonló típusú képzésben vehetnek részt, amelyet szakképzett szakemberek nyújtanak. A képzésen legalább két különböző országból származó résztvevőknek kell részt venniük, és lehetővé kell tenni a résztvevők számára, hogy interakcióba lépjenek más tanulókkal és az oktatókkal. Az olyan teljesen passzív tevékenységek, mint az előadások, beszédek vagy tömegkonferenciák meghallgatása, nem kapnak támogatást. </a:t>
            </a:r>
          </a:p>
          <a:p>
            <a:pPr marL="514350" indent="-285750" algn="just">
              <a:lnSpc>
                <a:spcPct val="115000"/>
              </a:lnSpc>
              <a:spcAft>
                <a:spcPts val="800"/>
              </a:spcAft>
            </a:pPr>
            <a:r>
              <a:rPr lang="hu-HU" sz="1600" dirty="0" smtClean="0">
                <a:latin typeface="Calibri" panose="020F0502020204030204" pitchFamily="34" charset="0"/>
                <a:ea typeface="Calibri" panose="020F0502020204030204" pitchFamily="34" charset="0"/>
                <a:cs typeface="Times New Roman" panose="02020603050405020304" pitchFamily="18" charset="0"/>
              </a:rPr>
              <a:t>Portugália (</a:t>
            </a:r>
            <a:r>
              <a:rPr lang="hu-HU" sz="1600" dirty="0" err="1" smtClean="0">
                <a:latin typeface="Calibri" panose="020F0502020204030204" pitchFamily="34" charset="0"/>
                <a:ea typeface="Calibri" panose="020F0502020204030204" pitchFamily="34" charset="0"/>
                <a:cs typeface="Times New Roman" panose="02020603050405020304" pitchFamily="18" charset="0"/>
              </a:rPr>
              <a:t>Braga</a:t>
            </a:r>
            <a:r>
              <a:rPr lang="hu-HU" sz="1600" dirty="0" smtClean="0">
                <a:latin typeface="Calibri" panose="020F0502020204030204" pitchFamily="34" charset="0"/>
                <a:ea typeface="Calibri" panose="020F0502020204030204" pitchFamily="34" charset="0"/>
                <a:cs typeface="Times New Roman" panose="02020603050405020304" pitchFamily="18" charset="0"/>
              </a:rPr>
              <a:t>) 4 fő		</a:t>
            </a:r>
            <a:r>
              <a:rPr lang="hu-HU" sz="1600" dirty="0">
                <a:latin typeface="Calibri" panose="020F0502020204030204" pitchFamily="34" charset="0"/>
                <a:ea typeface="Calibri" panose="020F0502020204030204" pitchFamily="34" charset="0"/>
                <a:cs typeface="Times New Roman" panose="02020603050405020304" pitchFamily="18" charset="0"/>
              </a:rPr>
              <a:t>Írország (</a:t>
            </a:r>
            <a:r>
              <a:rPr lang="hu-HU" sz="1600" dirty="0" err="1">
                <a:latin typeface="Calibri" panose="020F0502020204030204" pitchFamily="34" charset="0"/>
                <a:ea typeface="Calibri" panose="020F0502020204030204" pitchFamily="34" charset="0"/>
                <a:cs typeface="Times New Roman" panose="02020603050405020304" pitchFamily="18" charset="0"/>
              </a:rPr>
              <a:t>Athlone</a:t>
            </a:r>
            <a:r>
              <a:rPr lang="hu-HU" sz="1600" dirty="0">
                <a:latin typeface="Calibri" panose="020F0502020204030204" pitchFamily="34" charset="0"/>
                <a:ea typeface="Calibri" panose="020F0502020204030204" pitchFamily="34" charset="0"/>
                <a:cs typeface="Times New Roman" panose="02020603050405020304" pitchFamily="18" charset="0"/>
              </a:rPr>
              <a:t>) 2 fő</a:t>
            </a:r>
          </a:p>
          <a:p>
            <a:pPr marL="514350" indent="-285750" algn="just">
              <a:lnSpc>
                <a:spcPct val="115000"/>
              </a:lnSpc>
              <a:spcAft>
                <a:spcPts val="800"/>
              </a:spcAft>
            </a:pPr>
            <a:r>
              <a:rPr lang="hu-HU" sz="1600" dirty="0">
                <a:latin typeface="Calibri" panose="020F0502020204030204" pitchFamily="34" charset="0"/>
                <a:ea typeface="Calibri" panose="020F0502020204030204" pitchFamily="34" charset="0"/>
                <a:cs typeface="Times New Roman" panose="02020603050405020304" pitchFamily="18" charset="0"/>
              </a:rPr>
              <a:t>Málta (</a:t>
            </a:r>
            <a:r>
              <a:rPr lang="hu-HU" sz="1600" dirty="0" err="1">
                <a:latin typeface="Calibri" panose="020F0502020204030204" pitchFamily="34" charset="0"/>
                <a:ea typeface="Calibri" panose="020F0502020204030204" pitchFamily="34" charset="0"/>
                <a:cs typeface="Times New Roman" panose="02020603050405020304" pitchFamily="18" charset="0"/>
              </a:rPr>
              <a:t>St</a:t>
            </a:r>
            <a:r>
              <a:rPr lang="hu-HU" sz="1600" dirty="0">
                <a:latin typeface="Calibri" panose="020F0502020204030204" pitchFamily="34" charset="0"/>
                <a:ea typeface="Calibri" panose="020F0502020204030204" pitchFamily="34" charset="0"/>
                <a:cs typeface="Times New Roman" panose="02020603050405020304" pitchFamily="18" charset="0"/>
              </a:rPr>
              <a:t>. Julians) 4</a:t>
            </a:r>
            <a:r>
              <a:rPr lang="hu-HU" sz="1600" dirty="0" smtClean="0">
                <a:latin typeface="Calibri" panose="020F0502020204030204" pitchFamily="34" charset="0"/>
                <a:ea typeface="Calibri" panose="020F0502020204030204" pitchFamily="34" charset="0"/>
                <a:cs typeface="Times New Roman" panose="02020603050405020304" pitchFamily="18" charset="0"/>
              </a:rPr>
              <a:t> fő		</a:t>
            </a:r>
            <a:r>
              <a:rPr lang="hu-HU" sz="1600" dirty="0">
                <a:latin typeface="Calibri" panose="020F0502020204030204" pitchFamily="34" charset="0"/>
                <a:ea typeface="Calibri" panose="020F0502020204030204" pitchFamily="34" charset="0"/>
                <a:cs typeface="Times New Roman" panose="02020603050405020304" pitchFamily="18" charset="0"/>
              </a:rPr>
              <a:t>Németország (</a:t>
            </a:r>
            <a:r>
              <a:rPr lang="hu-HU" sz="1600" dirty="0" smtClean="0">
                <a:latin typeface="Calibri" panose="020F0502020204030204" pitchFamily="34" charset="0"/>
                <a:ea typeface="Calibri" panose="020F0502020204030204" pitchFamily="34" charset="0"/>
                <a:cs typeface="Times New Roman" panose="02020603050405020304" pitchFamily="18" charset="0"/>
              </a:rPr>
              <a:t>Drezda) </a:t>
            </a:r>
            <a:r>
              <a:rPr lang="hu-HU" sz="1600" dirty="0">
                <a:latin typeface="Calibri" panose="020F0502020204030204" pitchFamily="34" charset="0"/>
                <a:ea typeface="Calibri" panose="020F0502020204030204" pitchFamily="34" charset="0"/>
                <a:cs typeface="Times New Roman" panose="02020603050405020304" pitchFamily="18" charset="0"/>
              </a:rPr>
              <a:t>2 fő</a:t>
            </a:r>
          </a:p>
          <a:p>
            <a:pPr marL="514350" indent="-285750" algn="just">
              <a:lnSpc>
                <a:spcPct val="115000"/>
              </a:lnSpc>
              <a:spcAft>
                <a:spcPts val="800"/>
              </a:spcAft>
            </a:pPr>
            <a:r>
              <a:rPr lang="hu-HU" sz="1600" dirty="0">
                <a:latin typeface="Calibri" panose="020F0502020204030204" pitchFamily="34" charset="0"/>
                <a:ea typeface="Calibri" panose="020F0502020204030204" pitchFamily="34" charset="0"/>
                <a:cs typeface="Times New Roman" panose="02020603050405020304" pitchFamily="18" charset="0"/>
              </a:rPr>
              <a:t>Csehország (Prága) </a:t>
            </a:r>
            <a:r>
              <a:rPr lang="hu-HU" sz="1600" dirty="0" smtClean="0">
                <a:latin typeface="Calibri" panose="020F0502020204030204" pitchFamily="34" charset="0"/>
                <a:ea typeface="Calibri" panose="020F0502020204030204" pitchFamily="34" charset="0"/>
                <a:cs typeface="Times New Roman" panose="02020603050405020304" pitchFamily="18" charset="0"/>
              </a:rPr>
              <a:t>5 fő		Szlovénia (Ljubljana) 3 </a:t>
            </a:r>
            <a:r>
              <a:rPr lang="hu-HU" sz="1600" dirty="0">
                <a:latin typeface="Calibri" panose="020F0502020204030204" pitchFamily="34" charset="0"/>
                <a:ea typeface="Calibri" panose="020F0502020204030204" pitchFamily="34" charset="0"/>
                <a:cs typeface="Times New Roman" panose="02020603050405020304" pitchFamily="18" charset="0"/>
              </a:rPr>
              <a:t>fő</a:t>
            </a:r>
          </a:p>
          <a:p>
            <a:pPr marL="514350" indent="-285750" algn="just">
              <a:lnSpc>
                <a:spcPct val="115000"/>
              </a:lnSpc>
              <a:spcAft>
                <a:spcPts val="800"/>
              </a:spcAft>
            </a:pPr>
            <a:r>
              <a:rPr lang="hu-HU" sz="1600" dirty="0" smtClean="0">
                <a:latin typeface="Calibri" panose="020F0502020204030204" pitchFamily="34" charset="0"/>
                <a:ea typeface="Calibri" panose="020F0502020204030204" pitchFamily="34" charset="0"/>
                <a:cs typeface="Times New Roman" panose="02020603050405020304" pitchFamily="18" charset="0"/>
              </a:rPr>
              <a:t>Németország (Berlin) 2 fő		</a:t>
            </a:r>
            <a:r>
              <a:rPr lang="hu-HU" sz="1600" dirty="0">
                <a:latin typeface="Calibri" panose="020F0502020204030204" pitchFamily="34" charset="0"/>
                <a:ea typeface="Calibri" panose="020F0502020204030204" pitchFamily="34" charset="0"/>
                <a:cs typeface="Times New Roman" panose="02020603050405020304" pitchFamily="18" charset="0"/>
              </a:rPr>
              <a:t> Ciprus (</a:t>
            </a:r>
            <a:r>
              <a:rPr lang="hu-HU" sz="1600" dirty="0" err="1">
                <a:latin typeface="Calibri" panose="020F0502020204030204" pitchFamily="34" charset="0"/>
                <a:ea typeface="Calibri" panose="020F0502020204030204" pitchFamily="34" charset="0"/>
                <a:cs typeface="Times New Roman" panose="02020603050405020304" pitchFamily="18" charset="0"/>
              </a:rPr>
              <a:t>Paphos</a:t>
            </a:r>
            <a:r>
              <a:rPr lang="hu-HU" sz="1600" dirty="0">
                <a:latin typeface="Calibri" panose="020F0502020204030204" pitchFamily="34" charset="0"/>
                <a:ea typeface="Calibri" panose="020F0502020204030204" pitchFamily="34" charset="0"/>
                <a:cs typeface="Times New Roman" panose="02020603050405020304" pitchFamily="18" charset="0"/>
              </a:rPr>
              <a:t>) 3 fő </a:t>
            </a:r>
            <a:r>
              <a:rPr lang="hu-HU" sz="1600" dirty="0" smtClean="0">
                <a:latin typeface="Calibri" panose="020F0502020204030204" pitchFamily="34" charset="0"/>
                <a:ea typeface="Calibri" panose="020F0502020204030204" pitchFamily="34" charset="0"/>
                <a:cs typeface="Times New Roman" panose="02020603050405020304" pitchFamily="18" charset="0"/>
              </a:rPr>
              <a:t>		</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514350" indent="-285750" algn="just">
              <a:lnSpc>
                <a:spcPct val="115000"/>
              </a:lnSpc>
              <a:spcAft>
                <a:spcPts val="800"/>
              </a:spcAft>
            </a:pPr>
            <a:r>
              <a:rPr lang="hu-HU" sz="1600" dirty="0">
                <a:latin typeface="Calibri" panose="020F0502020204030204" pitchFamily="34" charset="0"/>
                <a:ea typeface="Calibri" panose="020F0502020204030204" pitchFamily="34" charset="0"/>
                <a:cs typeface="Times New Roman" panose="02020603050405020304" pitchFamily="18" charset="0"/>
              </a:rPr>
              <a:t>Olaszország (</a:t>
            </a:r>
            <a:r>
              <a:rPr lang="hu-HU" sz="1600" dirty="0" err="1">
                <a:latin typeface="Calibri" panose="020F0502020204030204" pitchFamily="34" charset="0"/>
                <a:ea typeface="Calibri" panose="020F0502020204030204" pitchFamily="34" charset="0"/>
                <a:cs typeface="Times New Roman" panose="02020603050405020304" pitchFamily="18" charset="0"/>
              </a:rPr>
              <a:t>Avezzano</a:t>
            </a:r>
            <a:r>
              <a:rPr lang="hu-HU" sz="1600" dirty="0">
                <a:latin typeface="Calibri" panose="020F0502020204030204" pitchFamily="34" charset="0"/>
                <a:ea typeface="Calibri" panose="020F0502020204030204" pitchFamily="34" charset="0"/>
                <a:cs typeface="Times New Roman" panose="02020603050405020304" pitchFamily="18" charset="0"/>
              </a:rPr>
              <a:t>) 4 </a:t>
            </a:r>
            <a:r>
              <a:rPr lang="hu-HU" sz="1600" dirty="0" smtClean="0">
                <a:latin typeface="Calibri" panose="020F0502020204030204" pitchFamily="34" charset="0"/>
                <a:ea typeface="Calibri" panose="020F0502020204030204" pitchFamily="34" charset="0"/>
                <a:cs typeface="Times New Roman" panose="02020603050405020304" pitchFamily="18" charset="0"/>
              </a:rPr>
              <a:t>fő	Málta(</a:t>
            </a:r>
            <a:r>
              <a:rPr lang="hu-HU" sz="1600" dirty="0" err="1" smtClean="0">
                <a:latin typeface="Calibri" panose="020F0502020204030204" pitchFamily="34" charset="0"/>
                <a:ea typeface="Calibri" panose="020F0502020204030204" pitchFamily="34" charset="0"/>
                <a:cs typeface="Times New Roman" panose="02020603050405020304" pitchFamily="18" charset="0"/>
              </a:rPr>
              <a:t>Valetta</a:t>
            </a:r>
            <a:r>
              <a:rPr lang="hu-HU" sz="1600" dirty="0" smtClean="0">
                <a:latin typeface="Calibri" panose="020F0502020204030204" pitchFamily="34" charset="0"/>
                <a:ea typeface="Calibri" panose="020F0502020204030204" pitchFamily="34" charset="0"/>
                <a:cs typeface="Times New Roman" panose="02020603050405020304" pitchFamily="18" charset="0"/>
              </a:rPr>
              <a:t>) 3 fő</a:t>
            </a:r>
          </a:p>
          <a:p>
            <a:pPr marL="514350" indent="-285750" algn="just">
              <a:lnSpc>
                <a:spcPct val="115000"/>
              </a:lnSpc>
              <a:spcAft>
                <a:spcPts val="800"/>
              </a:spcAft>
            </a:pPr>
            <a:r>
              <a:rPr lang="hu-HU" sz="1600" dirty="0" smtClean="0">
                <a:latin typeface="Calibri" panose="020F0502020204030204" pitchFamily="34" charset="0"/>
                <a:ea typeface="Calibri" panose="020F0502020204030204" pitchFamily="34" charset="0"/>
                <a:cs typeface="Times New Roman" panose="02020603050405020304" pitchFamily="18" charset="0"/>
              </a:rPr>
              <a:t>Írország (Dublin) 5 fő</a:t>
            </a: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514350" indent="-285750" algn="just">
              <a:lnSpc>
                <a:spcPct val="115000"/>
              </a:lnSpc>
              <a:spcAft>
                <a:spcPts val="800"/>
              </a:spcAft>
            </a:pPr>
            <a:endParaRPr lang="hu-HU" sz="1600" dirty="0">
              <a:latin typeface="Calibri" panose="020F0502020204030204" pitchFamily="34" charset="0"/>
              <a:ea typeface="Calibri" panose="020F0502020204030204" pitchFamily="34" charset="0"/>
              <a:cs typeface="Times New Roman" panose="02020603050405020304" pitchFamily="18" charset="0"/>
            </a:endParaRPr>
          </a:p>
          <a:p>
            <a:pPr marL="514350" indent="-285750" algn="just">
              <a:lnSpc>
                <a:spcPct val="115000"/>
              </a:lnSpc>
              <a:spcAft>
                <a:spcPts val="800"/>
              </a:spcAft>
            </a:pPr>
            <a:endParaRPr lang="hu-HU" sz="1600" dirty="0" smtClean="0">
              <a:latin typeface="Calibri" panose="020F0502020204030204" pitchFamily="34" charset="0"/>
              <a:ea typeface="Calibri" panose="020F0502020204030204" pitchFamily="34" charset="0"/>
              <a:cs typeface="Times New Roman" panose="02020603050405020304" pitchFamily="18" charset="0"/>
            </a:endParaRPr>
          </a:p>
          <a:p>
            <a:pPr marL="514350" indent="-285750" algn="just">
              <a:lnSpc>
                <a:spcPct val="115000"/>
              </a:lnSpc>
              <a:spcAft>
                <a:spcPts val="800"/>
              </a:spcAft>
            </a:pPr>
            <a:endParaRPr lang="hu-HU"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800"/>
              </a:spcAft>
            </a:pP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Kép 8">
            <a:extLst>
              <a:ext uri="{FF2B5EF4-FFF2-40B4-BE49-F238E27FC236}">
                <a16:creationId xmlns:a16="http://schemas.microsoft.com/office/drawing/2014/main" id="{B600FF9D-DD36-AD12-3E8A-196C96884166}"/>
              </a:ext>
            </a:extLst>
          </p:cNvPr>
          <p:cNvPicPr>
            <a:picLocks noChangeAspect="1"/>
          </p:cNvPicPr>
          <p:nvPr/>
        </p:nvPicPr>
        <p:blipFill>
          <a:blip r:embed="rId2"/>
          <a:stretch>
            <a:fillRect/>
          </a:stretch>
        </p:blipFill>
        <p:spPr>
          <a:xfrm>
            <a:off x="304420" y="3022275"/>
            <a:ext cx="4276293" cy="26449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Kép 3">
            <a:extLst>
              <a:ext uri="{FF2B5EF4-FFF2-40B4-BE49-F238E27FC236}">
                <a16:creationId xmlns:a16="http://schemas.microsoft.com/office/drawing/2014/main" id="{033F86BF-CED7-44B8-8322-B4C8EE286E93}"/>
              </a:ext>
            </a:extLst>
          </p:cNvPr>
          <p:cNvPicPr>
            <a:picLocks noChangeAspect="1"/>
          </p:cNvPicPr>
          <p:nvPr/>
        </p:nvPicPr>
        <p:blipFill>
          <a:blip r:embed="rId3"/>
          <a:stretch>
            <a:fillRect/>
          </a:stretch>
        </p:blipFill>
        <p:spPr>
          <a:xfrm>
            <a:off x="458246" y="2999279"/>
            <a:ext cx="4582478" cy="30107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507976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f2315fb-80a1-46ea-b9b2-55d67565638a">
      <Terms xmlns="http://schemas.microsoft.com/office/infopath/2007/PartnerControls"/>
    </lcf76f155ced4ddcb4097134ff3c332f>
    <TaxCatchAll xmlns="b31b3af2-14f2-4e2b-91ea-6239a045515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um" ma:contentTypeID="0x010100675199DF7ADC4F4AB5BD409BC326AFEE" ma:contentTypeVersion="18" ma:contentTypeDescription="Új dokumentum létrehozása." ma:contentTypeScope="" ma:versionID="31a3a1bdf324a29a1d8f2f2e1aef69ff">
  <xsd:schema xmlns:xsd="http://www.w3.org/2001/XMLSchema" xmlns:xs="http://www.w3.org/2001/XMLSchema" xmlns:p="http://schemas.microsoft.com/office/2006/metadata/properties" xmlns:ns2="ff2315fb-80a1-46ea-b9b2-55d67565638a" xmlns:ns3="b31b3af2-14f2-4e2b-91ea-6239a0455158" targetNamespace="http://schemas.microsoft.com/office/2006/metadata/properties" ma:root="true" ma:fieldsID="19bdeeb9c4400187760faa2302b5e8cc" ns2:_="" ns3:_="">
    <xsd:import namespace="ff2315fb-80a1-46ea-b9b2-55d67565638a"/>
    <xsd:import namespace="b31b3af2-14f2-4e2b-91ea-6239a045515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2315fb-80a1-46ea-b9b2-55d6756563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Képcímkék" ma:readOnly="false" ma:fieldId="{5cf76f15-5ced-4ddc-b409-7134ff3c332f}" ma:taxonomyMulti="true" ma:sspId="ccc1e59c-dba3-420c-8299-9aef109cedc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31b3af2-14f2-4e2b-91ea-6239a0455158" elementFormDefault="qualified">
    <xsd:import namespace="http://schemas.microsoft.com/office/2006/documentManagement/types"/>
    <xsd:import namespace="http://schemas.microsoft.com/office/infopath/2007/PartnerControls"/>
    <xsd:element name="SharedWithUsers" ma:index="18" nillable="true" ma:displayName="Résztvevő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Megosztva részletekkel" ma:internalName="SharedWithDetails" ma:readOnly="true">
      <xsd:simpleType>
        <xsd:restriction base="dms:Note">
          <xsd:maxLength value="255"/>
        </xsd:restriction>
      </xsd:simpleType>
    </xsd:element>
    <xsd:element name="TaxCatchAll" ma:index="21" nillable="true" ma:displayName="Taxonomy Catch All Column" ma:hidden="true" ma:list="{d5277fcb-0298-41ed-b019-e681cb89f6be}" ma:internalName="TaxCatchAll" ma:showField="CatchAllData" ma:web="b31b3af2-14f2-4e2b-91ea-6239a04551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B35B5B-0236-490F-ACF0-A26C23DB38E6}">
  <ds:schemaRefs>
    <ds:schemaRef ds:uri="http://schemas.microsoft.com/sharepoint/v3/contenttype/forms"/>
  </ds:schemaRefs>
</ds:datastoreItem>
</file>

<file path=customXml/itemProps2.xml><?xml version="1.0" encoding="utf-8"?>
<ds:datastoreItem xmlns:ds="http://schemas.openxmlformats.org/officeDocument/2006/customXml" ds:itemID="{EE630ABA-DB5A-43FB-BD78-7E6361B0B209}">
  <ds:schemaRefs>
    <ds:schemaRef ds:uri="http://schemas.microsoft.com/office/infopath/2007/PartnerControls"/>
    <ds:schemaRef ds:uri="http://www.w3.org/XML/1998/namespace"/>
    <ds:schemaRef ds:uri="http://purl.org/dc/dcmitype/"/>
    <ds:schemaRef ds:uri="http://schemas.microsoft.com/office/2006/documentManagement/types"/>
    <ds:schemaRef ds:uri="http://purl.org/dc/elements/1.1/"/>
    <ds:schemaRef ds:uri="b31b3af2-14f2-4e2b-91ea-6239a0455158"/>
    <ds:schemaRef ds:uri="http://purl.org/dc/terms/"/>
    <ds:schemaRef ds:uri="http://schemas.openxmlformats.org/package/2006/metadata/core-properties"/>
    <ds:schemaRef ds:uri="ff2315fb-80a1-46ea-b9b2-55d67565638a"/>
    <ds:schemaRef ds:uri="http://schemas.microsoft.com/office/2006/metadata/properties"/>
  </ds:schemaRefs>
</ds:datastoreItem>
</file>

<file path=customXml/itemProps3.xml><?xml version="1.0" encoding="utf-8"?>
<ds:datastoreItem xmlns:ds="http://schemas.openxmlformats.org/officeDocument/2006/customXml" ds:itemID="{CD696444-3995-4068-A8C5-3B0FDEFA3C84}">
  <ds:schemaRefs>
    <ds:schemaRef ds:uri="b31b3af2-14f2-4e2b-91ea-6239a0455158"/>
    <ds:schemaRef ds:uri="ff2315fb-80a1-46ea-b9b2-55d67565638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448</TotalTime>
  <Words>1147</Words>
  <Application>Microsoft Office PowerPoint</Application>
  <PresentationFormat>Szélesvásznú</PresentationFormat>
  <Paragraphs>192</Paragraphs>
  <Slides>19</Slides>
  <Notes>6</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19</vt:i4>
      </vt:variant>
    </vt:vector>
  </HeadingPairs>
  <TitlesOfParts>
    <vt:vector size="25" baseType="lpstr">
      <vt:lpstr>Arial</vt:lpstr>
      <vt:lpstr>Calibri</vt:lpstr>
      <vt:lpstr>Calibri Light</vt:lpstr>
      <vt:lpstr>Open Sans</vt:lpstr>
      <vt:lpstr>Times New Roman</vt:lpstr>
      <vt:lpstr>Office-téma</vt:lpstr>
      <vt:lpstr>Nagykanizsai Szakképzési Centrum    Erasmus+ Akkreditáció 1. projektidőszak 2021-1-HU01-KA121-SCH-000005393 2021.09.01 – 2023.08.31.  Erasmus+ Akkreditáció 2. projektidőszak 2022-1-HU01-KA121-SCH-000060995 2022.06.01 – 2023.08.31</vt:lpstr>
      <vt:lpstr>A projektek megvalósításának általános jellemzői (1)</vt:lpstr>
      <vt:lpstr>A projektek megvalósításának általános jellemzői (2)</vt:lpstr>
      <vt:lpstr>Az 1. projektidőszak támogatott létszámai</vt:lpstr>
      <vt:lpstr>Tevékenységek leírása - Diákok</vt:lpstr>
      <vt:lpstr>Tevékenységek leírása - Diákok</vt:lpstr>
      <vt:lpstr>Tevékenységek leírása - Munkatársak</vt:lpstr>
      <vt:lpstr>Tevékenységek leírása - Munkatársak</vt:lpstr>
      <vt:lpstr>Tevékenységek leírása - Munkatársak</vt:lpstr>
      <vt:lpstr>Tevékenységek leírása – Munkatársak</vt:lpstr>
      <vt:lpstr>Az 2. projektidőszak támogatott létszámai</vt:lpstr>
      <vt:lpstr>Tevékenységek leírása - Diákok</vt:lpstr>
      <vt:lpstr>Tevékenységek leírása - Munkatársak</vt:lpstr>
      <vt:lpstr>Tevékenységek leírása - Munkatársak</vt:lpstr>
      <vt:lpstr>Feladatok – Tapasztalatok - Problémák</vt:lpstr>
      <vt:lpstr>Résztvevői vélemények</vt:lpstr>
      <vt:lpstr>Résztvevői vélemények</vt:lpstr>
      <vt:lpstr>Nagykanizsai Szakképzési Centrum    Erasmus+ Akkreditáció 3. projektidőszak 2023-1-HU01-KA121-SCH-000122027 2023.06.01 – 2024.08.31.  Elnyert támogatás: 105.179 Euro</vt:lpstr>
      <vt:lpstr>Köszönöm a figyelmet!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Fehér Dániel</dc:creator>
  <cp:lastModifiedBy>Simon Gyula</cp:lastModifiedBy>
  <cp:revision>49</cp:revision>
  <dcterms:created xsi:type="dcterms:W3CDTF">2019-02-19T11:55:10Z</dcterms:created>
  <dcterms:modified xsi:type="dcterms:W3CDTF">2023-10-27T09:55:59Z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0x010100675199DF7ADC4F4AB5BD409BC326AFEE</vt:lpwstr>
  </property>
  <property fmtid="{D5CDD505-2E9C-101B-9397-08002B2CF9AE}" pid="3" name="xd_Signature">
    <vt:bool>false</vt:bool>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MediaServiceImageTags">
    <vt:lpwstr/>
  </property>
</Properties>
</file>